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92" r:id="rId4"/>
    <p:sldId id="312" r:id="rId5"/>
    <p:sldId id="314" r:id="rId6"/>
    <p:sldId id="313" r:id="rId7"/>
    <p:sldId id="293" r:id="rId8"/>
    <p:sldId id="294" r:id="rId9"/>
    <p:sldId id="296" r:id="rId10"/>
    <p:sldId id="295"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E038F6-44A8-4DA0-BC28-13B859862C4A}" type="datetimeFigureOut">
              <a:rPr lang="ru-RU" smtClean="0"/>
              <a:pPr/>
              <a:t>чт 23.07.20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FDE8C-7197-4794-82E7-D72B412F6EF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8FFDE8C-7197-4794-82E7-D72B412F6EFB}"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974E1532-50C3-4EE1-A54F-E6999ACD2311}" type="datetimeFigureOut">
              <a:rPr lang="ru-RU" smtClean="0"/>
              <a:pPr/>
              <a:t>чт 23.07.20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4621C389-9B8F-481E-BA91-5918546A9AA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74E1532-50C3-4EE1-A54F-E6999ACD2311}" type="datetimeFigureOut">
              <a:rPr lang="ru-RU" smtClean="0"/>
              <a:pPr/>
              <a:t>чт 23.07.20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21C389-9B8F-481E-BA91-5918546A9AA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74E1532-50C3-4EE1-A54F-E6999ACD2311}" type="datetimeFigureOut">
              <a:rPr lang="ru-RU" smtClean="0"/>
              <a:pPr/>
              <a:t>чт 23.07.20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21C389-9B8F-481E-BA91-5918546A9AA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74E1532-50C3-4EE1-A54F-E6999ACD2311}" type="datetimeFigureOut">
              <a:rPr lang="ru-RU" smtClean="0"/>
              <a:pPr/>
              <a:t>чт 23.07.20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21C389-9B8F-481E-BA91-5918546A9AA5}"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74E1532-50C3-4EE1-A54F-E6999ACD2311}" type="datetimeFigureOut">
              <a:rPr lang="ru-RU" smtClean="0"/>
              <a:pPr/>
              <a:t>чт 23.07.20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21C389-9B8F-481E-BA91-5918546A9AA5}"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74E1532-50C3-4EE1-A54F-E6999ACD2311}" type="datetimeFigureOut">
              <a:rPr lang="ru-RU" smtClean="0"/>
              <a:pPr/>
              <a:t>чт 23.07.20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621C389-9B8F-481E-BA91-5918546A9AA5}"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74E1532-50C3-4EE1-A54F-E6999ACD2311}" type="datetimeFigureOut">
              <a:rPr lang="ru-RU" smtClean="0"/>
              <a:pPr/>
              <a:t>чт 23.07.20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621C389-9B8F-481E-BA91-5918546A9AA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974E1532-50C3-4EE1-A54F-E6999ACD2311}" type="datetimeFigureOut">
              <a:rPr lang="ru-RU" smtClean="0"/>
              <a:pPr/>
              <a:t>чт 23.07.20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621C389-9B8F-481E-BA91-5918546A9AA5}"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74E1532-50C3-4EE1-A54F-E6999ACD2311}" type="datetimeFigureOut">
              <a:rPr lang="ru-RU" smtClean="0"/>
              <a:pPr/>
              <a:t>чт 23.07.20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621C389-9B8F-481E-BA91-5918546A9AA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974E1532-50C3-4EE1-A54F-E6999ACD2311}" type="datetimeFigureOut">
              <a:rPr lang="ru-RU" smtClean="0"/>
              <a:pPr/>
              <a:t>чт 23.07.20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621C389-9B8F-481E-BA91-5918546A9AA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974E1532-50C3-4EE1-A54F-E6999ACD2311}" type="datetimeFigureOut">
              <a:rPr lang="ru-RU" smtClean="0"/>
              <a:pPr/>
              <a:t>чт 23.07.20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4621C389-9B8F-481E-BA91-5918546A9AA5}"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4E1532-50C3-4EE1-A54F-E6999ACD2311}" type="datetimeFigureOut">
              <a:rPr lang="ru-RU" smtClean="0"/>
              <a:pPr/>
              <a:t>чт 23.07.20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21C389-9B8F-481E-BA91-5918546A9AA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428736"/>
            <a:ext cx="8278688" cy="1829761"/>
          </a:xfrm>
        </p:spPr>
        <p:txBody>
          <a:bodyPr>
            <a:normAutofit fontScale="90000"/>
          </a:bodyPr>
          <a:lstStyle/>
          <a:p>
            <a:pPr algn="ctr"/>
            <a:r>
              <a:rPr lang="uk-UA" dirty="0" smtClean="0">
                <a:latin typeface="Arial" pitchFamily="34" charset="0"/>
                <a:cs typeface="Arial" pitchFamily="34" charset="0"/>
              </a:rPr>
              <a:t>Добрі дорогі </a:t>
            </a:r>
            <a:r>
              <a:rPr lang="uk-UA" dirty="0" err="1" smtClean="0">
                <a:latin typeface="Arial" pitchFamily="34" charset="0"/>
                <a:cs typeface="Arial" pitchFamily="34" charset="0"/>
              </a:rPr>
              <a:t>Миколаївщини–</a:t>
            </a:r>
            <a:r>
              <a:rPr lang="uk-UA" dirty="0" smtClean="0">
                <a:latin typeface="Arial" pitchFamily="34" charset="0"/>
                <a:cs typeface="Arial" pitchFamily="34" charset="0"/>
              </a:rPr>
              <a:t> </a:t>
            </a:r>
            <a:r>
              <a:rPr lang="uk-UA" dirty="0" smtClean="0">
                <a:latin typeface="Arial" pitchFamily="34" charset="0"/>
                <a:cs typeface="Arial" pitchFamily="34" charset="0"/>
              </a:rPr>
              <a:t>пошук порозуміння</a:t>
            </a:r>
            <a:endParaRPr lang="ru-RU" dirty="0">
              <a:latin typeface="Arial" pitchFamily="34" charset="0"/>
              <a:cs typeface="Arial" pitchFamily="34" charset="0"/>
            </a:endParaRPr>
          </a:p>
        </p:txBody>
      </p:sp>
      <p:sp>
        <p:nvSpPr>
          <p:cNvPr id="3" name="Подзаголовок 2"/>
          <p:cNvSpPr>
            <a:spLocks noGrp="1"/>
          </p:cNvSpPr>
          <p:nvPr>
            <p:ph type="subTitle" idx="1"/>
          </p:nvPr>
        </p:nvSpPr>
        <p:spPr>
          <a:xfrm>
            <a:off x="1371600" y="3284984"/>
            <a:ext cx="7772400" cy="1199704"/>
          </a:xfrm>
        </p:spPr>
        <p:txBody>
          <a:bodyPr>
            <a:noAutofit/>
          </a:bodyPr>
          <a:lstStyle/>
          <a:p>
            <a:r>
              <a:rPr lang="uk-UA" sz="2000" b="1" dirty="0" smtClean="0">
                <a:latin typeface="Arial" pitchFamily="34" charset="0"/>
                <a:cs typeface="Arial" pitchFamily="34" charset="0"/>
              </a:rPr>
              <a:t>24.07.2020</a:t>
            </a:r>
            <a:endParaRPr lang="ru-RU" sz="2000" b="1" dirty="0" smtClean="0">
              <a:latin typeface="Arial" pitchFamily="34" charset="0"/>
              <a:cs typeface="Arial" pitchFamily="34" charset="0"/>
            </a:endParaRPr>
          </a:p>
          <a:p>
            <a:r>
              <a:rPr lang="uk-UA" sz="2000" b="1" smtClean="0">
                <a:latin typeface="Arial" pitchFamily="34" charset="0"/>
                <a:cs typeface="Arial" pitchFamily="34" charset="0"/>
              </a:rPr>
              <a:t>м</a:t>
            </a:r>
            <a:r>
              <a:rPr lang="uk-UA" sz="2000" b="1" dirty="0" smtClean="0">
                <a:latin typeface="Arial" pitchFamily="34" charset="0"/>
                <a:cs typeface="Arial" pitchFamily="34" charset="0"/>
              </a:rPr>
              <a:t>. Миколаїв</a:t>
            </a:r>
            <a:endParaRPr lang="ru-RU" sz="2000" b="1" dirty="0">
              <a:latin typeface="Arial" pitchFamily="34" charset="0"/>
              <a:cs typeface="Arial" pitchFamily="34" charset="0"/>
            </a:endParaRPr>
          </a:p>
        </p:txBody>
      </p:sp>
      <p:sp>
        <p:nvSpPr>
          <p:cNvPr id="4" name="Прямоугольник 3"/>
          <p:cNvSpPr/>
          <p:nvPr/>
        </p:nvSpPr>
        <p:spPr>
          <a:xfrm>
            <a:off x="683568" y="5661248"/>
            <a:ext cx="8046417" cy="707886"/>
          </a:xfrm>
          <a:prstGeom prst="rect">
            <a:avLst/>
          </a:prstGeom>
        </p:spPr>
        <p:txBody>
          <a:bodyPr wrap="square">
            <a:spAutoFit/>
          </a:bodyPr>
          <a:lstStyle/>
          <a:p>
            <a:pPr algn="ctr"/>
            <a:r>
              <a:rPr lang="uk-UA" sz="2000" b="1" dirty="0" smtClean="0">
                <a:latin typeface="Arial" pitchFamily="34" charset="0"/>
                <a:cs typeface="Arial" pitchFamily="34" charset="0"/>
              </a:rPr>
              <a:t>проект «</a:t>
            </a:r>
            <a:r>
              <a:rPr lang="uk-UA" sz="2000" dirty="0" smtClean="0">
                <a:latin typeface="Arial" pitchFamily="34" charset="0"/>
                <a:cs typeface="Arial" pitchFamily="34" charset="0"/>
              </a:rPr>
              <a:t>«Добрі дороги у гармонійних громадах </a:t>
            </a:r>
            <a:r>
              <a:rPr lang="uk-UA" sz="2000" dirty="0" err="1" smtClean="0">
                <a:latin typeface="Arial" pitchFamily="34" charset="0"/>
                <a:cs typeface="Arial" pitchFamily="34" charset="0"/>
              </a:rPr>
              <a:t>Березанщини</a:t>
            </a:r>
            <a:r>
              <a:rPr lang="uk-UA" sz="2000" dirty="0" smtClean="0">
                <a:latin typeface="Arial" pitchFamily="34" charset="0"/>
                <a:cs typeface="Arial" pitchFamily="34" charset="0"/>
              </a:rPr>
              <a:t>»</a:t>
            </a:r>
            <a:r>
              <a:rPr lang="uk-UA" sz="2000" b="1" dirty="0" smtClean="0">
                <a:latin typeface="Arial" pitchFamily="34" charset="0"/>
                <a:cs typeface="Arial" pitchFamily="34" charset="0"/>
              </a:rPr>
              <a:t>» за підтримки </a:t>
            </a:r>
            <a:r>
              <a:rPr lang="uk-UA" sz="2000" b="1" dirty="0" err="1" smtClean="0">
                <a:latin typeface="Arial" pitchFamily="34" charset="0"/>
                <a:cs typeface="Arial" pitchFamily="34" charset="0"/>
              </a:rPr>
              <a:t>МФ</a:t>
            </a:r>
            <a:r>
              <a:rPr lang="uk-UA" sz="2000" b="1" dirty="0" smtClean="0">
                <a:latin typeface="Arial" pitchFamily="34" charset="0"/>
                <a:cs typeface="Arial" pitchFamily="34" charset="0"/>
              </a:rPr>
              <a:t> Відродження</a:t>
            </a:r>
            <a:endParaRPr lang="ru-RU" sz="2000" b="1" dirty="0">
              <a:latin typeface="Arial" pitchFamily="34" charset="0"/>
              <a:cs typeface="Arial" pitchFamily="34" charset="0"/>
            </a:endParaRPr>
          </a:p>
        </p:txBody>
      </p:sp>
      <p:pic>
        <p:nvPicPr>
          <p:cNvPr id="5" name="Рисунок 4"/>
          <p:cNvPicPr/>
          <p:nvPr/>
        </p:nvPicPr>
        <p:blipFill>
          <a:blip r:embed="rId2" cstate="print"/>
          <a:srcRect b="2631"/>
          <a:stretch>
            <a:fillRect/>
          </a:stretch>
        </p:blipFill>
        <p:spPr bwMode="auto">
          <a:xfrm>
            <a:off x="539552" y="332656"/>
            <a:ext cx="1246366" cy="953204"/>
          </a:xfrm>
          <a:prstGeom prst="rect">
            <a:avLst/>
          </a:prstGeom>
          <a:noFill/>
          <a:ln w="0" algn="in">
            <a:miter lim="800000"/>
            <a:headEnd/>
            <a:tailEnd/>
          </a:ln>
        </p:spPr>
      </p:pic>
      <p:pic>
        <p:nvPicPr>
          <p:cNvPr id="6" name="Рисунок 5"/>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071670" y="285728"/>
            <a:ext cx="1080120" cy="1008112"/>
          </a:xfrm>
          <a:prstGeom prst="rect">
            <a:avLst/>
          </a:prstGeom>
          <a:noFill/>
        </p:spPr>
      </p:pic>
      <p:pic>
        <p:nvPicPr>
          <p:cNvPr id="7" name="Рисунок 6" descr="ÐÐµÑÐ± - ÐÐµÑÐµÐ·Ð°Ð½ÑÑÐºÐ¸Ð¹ ÑÐ°Ð¹Ð¾Ð½"/>
          <p:cNvPicPr/>
          <p:nvPr/>
        </p:nvPicPr>
        <p:blipFill>
          <a:blip r:embed="rId4" cstate="print"/>
          <a:srcRect/>
          <a:stretch>
            <a:fillRect/>
          </a:stretch>
        </p:blipFill>
        <p:spPr bwMode="auto">
          <a:xfrm>
            <a:off x="3214678" y="285728"/>
            <a:ext cx="1080120" cy="936104"/>
          </a:xfrm>
          <a:prstGeom prst="rect">
            <a:avLst/>
          </a:prstGeom>
          <a:noFill/>
          <a:ln w="9525">
            <a:noFill/>
            <a:miter lim="800000"/>
            <a:headEnd/>
            <a:tailEnd/>
          </a:ln>
        </p:spPr>
      </p:pic>
      <p:sp>
        <p:nvSpPr>
          <p:cNvPr id="9" name="WordArt 4"/>
          <p:cNvSpPr>
            <a:spLocks noChangeArrowheads="1" noChangeShapeType="1" noTextEdit="1"/>
          </p:cNvSpPr>
          <p:nvPr/>
        </p:nvSpPr>
        <p:spPr bwMode="auto">
          <a:xfrm>
            <a:off x="4643438" y="428604"/>
            <a:ext cx="1368152" cy="720080"/>
          </a:xfrm>
          <a:prstGeom prst="rect">
            <a:avLst/>
          </a:prstGeom>
        </p:spPr>
        <p:txBody>
          <a:bodyPr wrap="none" fromWordArt="1">
            <a:prstTxWarp prst="textPlain">
              <a:avLst>
                <a:gd name="adj" fmla="val 50000"/>
              </a:avLst>
            </a:prstTxWarp>
          </a:bodyPr>
          <a:lstStyle/>
          <a:p>
            <a:pPr algn="ctr" rtl="0"/>
            <a:r>
              <a:rPr lang="ru-RU" sz="3600" kern="10" spc="0" dirty="0" smtClean="0">
                <a:ln w="9525">
                  <a:solidFill>
                    <a:srgbClr val="000000"/>
                  </a:solidFill>
                  <a:round/>
                  <a:headEnd/>
                  <a:tailEnd/>
                </a:ln>
                <a:solidFill>
                  <a:srgbClr val="00B050"/>
                </a:solidFill>
                <a:effectLst/>
                <a:latin typeface="Arial Black"/>
              </a:rPr>
              <a:t>ЕКО</a:t>
            </a:r>
            <a:endParaRPr lang="ru-RU" sz="3600" kern="10" spc="0" dirty="0">
              <a:ln w="9525">
                <a:solidFill>
                  <a:srgbClr val="000000"/>
                </a:solidFill>
                <a:round/>
                <a:headEnd/>
                <a:tailEnd/>
              </a:ln>
              <a:solidFill>
                <a:srgbClr val="00B050"/>
              </a:solidFill>
              <a:effectLst/>
              <a:latin typeface="Arial Black"/>
            </a:endParaRPr>
          </a:p>
        </p:txBody>
      </p:sp>
      <p:sp>
        <p:nvSpPr>
          <p:cNvPr id="11" name="WordArt 8"/>
          <p:cNvSpPr>
            <a:spLocks noChangeArrowheads="1" noChangeShapeType="1" noTextEdit="1"/>
          </p:cNvSpPr>
          <p:nvPr/>
        </p:nvSpPr>
        <p:spPr bwMode="auto">
          <a:xfrm>
            <a:off x="6072198" y="428604"/>
            <a:ext cx="1224136" cy="720080"/>
          </a:xfrm>
          <a:prstGeom prst="rect">
            <a:avLst/>
          </a:prstGeom>
        </p:spPr>
        <p:txBody>
          <a:bodyPr wrap="none" fromWordArt="1">
            <a:prstTxWarp prst="textPlain">
              <a:avLst>
                <a:gd name="adj" fmla="val 50000"/>
              </a:avLst>
            </a:prstTxWarp>
          </a:bodyPr>
          <a:lstStyle/>
          <a:p>
            <a:pPr algn="ctr" rtl="0"/>
            <a:r>
              <a:rPr lang="ru-RU" sz="3600" kern="10" spc="0" dirty="0" smtClean="0">
                <a:ln w="9525">
                  <a:solidFill>
                    <a:srgbClr val="000000"/>
                  </a:solidFill>
                  <a:round/>
                  <a:headEnd/>
                  <a:tailEnd/>
                </a:ln>
                <a:solidFill>
                  <a:srgbClr val="00B0F0"/>
                </a:solidFill>
                <a:effectLst/>
                <a:latin typeface="Arial Black"/>
              </a:rPr>
              <a:t>БЕРЕЗАНЬ</a:t>
            </a:r>
            <a:endParaRPr lang="ru-RU" sz="3600" kern="10" spc="0" dirty="0">
              <a:ln w="9525">
                <a:solidFill>
                  <a:srgbClr val="000000"/>
                </a:solidFill>
                <a:round/>
                <a:headEnd/>
                <a:tailEnd/>
              </a:ln>
              <a:solidFill>
                <a:srgbClr val="00B0F0"/>
              </a:solidFill>
              <a:effectLst/>
              <a:latin typeface="Arial Black"/>
            </a:endParaRPr>
          </a:p>
        </p:txBody>
      </p:sp>
      <p:pic>
        <p:nvPicPr>
          <p:cNvPr id="12" name="Рисунок 11"/>
          <p:cNvPicPr/>
          <p:nvPr/>
        </p:nvPicPr>
        <p:blipFill>
          <a:blip r:embed="rId5" cstate="print"/>
          <a:srcRect/>
          <a:stretch>
            <a:fillRect/>
          </a:stretch>
        </p:blipFill>
        <p:spPr bwMode="auto">
          <a:xfrm>
            <a:off x="7500958" y="285728"/>
            <a:ext cx="1296144" cy="10081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uk-UA" sz="2200" dirty="0" smtClean="0">
                <a:latin typeface="Arial" pitchFamily="34" charset="0"/>
                <a:cs typeface="Arial" pitchFamily="34" charset="0"/>
              </a:rPr>
              <a:t>Крок 2</a:t>
            </a:r>
          </a:p>
          <a:p>
            <a:pPr>
              <a:buNone/>
            </a:pPr>
            <a:r>
              <a:rPr lang="uk-UA" sz="2200" dirty="0" smtClean="0">
                <a:latin typeface="Arial" pitchFamily="34" charset="0"/>
                <a:cs typeface="Arial" pitchFamily="34" charset="0"/>
              </a:rPr>
              <a:t>Місцеве внутрішнє організаційно-розпорядче забезпечення утримання та розвитку дорожньо-транспортної мережі</a:t>
            </a:r>
          </a:p>
          <a:p>
            <a:pPr>
              <a:buNone/>
            </a:pPr>
            <a:r>
              <a:rPr lang="uk-UA" sz="2200" dirty="0" smtClean="0">
                <a:latin typeface="Arial" pitchFamily="34" charset="0"/>
                <a:cs typeface="Arial" pitchFamily="34" charset="0"/>
              </a:rPr>
              <a:t>2.1.</a:t>
            </a:r>
            <a:r>
              <a:rPr lang="uk-UA" sz="2200" b="1" dirty="0" smtClean="0">
                <a:latin typeface="Arial" pitchFamily="34" charset="0"/>
                <a:cs typeface="Arial" pitchFamily="34" charset="0"/>
              </a:rPr>
              <a:t> </a:t>
            </a:r>
            <a:r>
              <a:rPr lang="uk-UA" sz="2200" dirty="0" smtClean="0">
                <a:latin typeface="Arial" pitchFamily="34" charset="0"/>
                <a:cs typeface="Arial" pitchFamily="34" charset="0"/>
              </a:rPr>
              <a:t>Паспорти доріг (місцеві) - ПД</a:t>
            </a:r>
          </a:p>
          <a:p>
            <a:pPr>
              <a:buNone/>
            </a:pPr>
            <a:r>
              <a:rPr lang="uk-UA" sz="2200" dirty="0" smtClean="0">
                <a:latin typeface="Arial" pitchFamily="34" charset="0"/>
                <a:cs typeface="Arial" pitchFamily="34" charset="0"/>
              </a:rPr>
              <a:t>В перспективі – електронні паспорти доріг згідно </a:t>
            </a:r>
            <a:r>
              <a:rPr lang="uk-UA" sz="2200" dirty="0" err="1" smtClean="0">
                <a:latin typeface="Arial" pitchFamily="34" charset="0"/>
                <a:cs typeface="Arial" pitchFamily="34" charset="0"/>
              </a:rPr>
              <a:t>СОУ</a:t>
            </a:r>
            <a:r>
              <a:rPr lang="uk-UA" sz="2200" dirty="0" smtClean="0">
                <a:latin typeface="Arial" pitchFamily="34" charset="0"/>
                <a:cs typeface="Arial" pitchFamily="34" charset="0"/>
              </a:rPr>
              <a:t> </a:t>
            </a:r>
            <a:r>
              <a:rPr lang="ru-RU" sz="2400" b="1" dirty="0" smtClean="0">
                <a:latin typeface="Arial" pitchFamily="34" charset="0"/>
                <a:cs typeface="Arial" pitchFamily="34" charset="0"/>
              </a:rPr>
              <a:t>42.1-37641918-038:2016 </a:t>
            </a:r>
          </a:p>
          <a:p>
            <a:pPr>
              <a:buNone/>
            </a:pPr>
            <a:endParaRPr lang="uk-UA" sz="2200" b="1" dirty="0" smtClean="0">
              <a:latin typeface="Arial" pitchFamily="34" charset="0"/>
              <a:cs typeface="Arial" pitchFamily="34" charset="0"/>
            </a:endParaRPr>
          </a:p>
          <a:p>
            <a:pPr>
              <a:buNone/>
            </a:pPr>
            <a:r>
              <a:rPr lang="uk-UA" sz="2200" dirty="0" smtClean="0">
                <a:latin typeface="Arial" pitchFamily="34" charset="0"/>
                <a:cs typeface="Arial" pitchFamily="34" charset="0"/>
              </a:rPr>
              <a:t>2.2. Дефектні акти - </a:t>
            </a:r>
            <a:r>
              <a:rPr lang="uk-UA" sz="2200" dirty="0" err="1" smtClean="0">
                <a:latin typeface="Arial" pitchFamily="34" charset="0"/>
                <a:cs typeface="Arial" pitchFamily="34" charset="0"/>
              </a:rPr>
              <a:t>ДА</a:t>
            </a:r>
            <a:endParaRPr lang="uk-UA" sz="2200" dirty="0" smtClean="0">
              <a:latin typeface="Arial" pitchFamily="34" charset="0"/>
              <a:cs typeface="Arial" pitchFamily="34" charset="0"/>
            </a:endParaRPr>
          </a:p>
          <a:p>
            <a:pPr>
              <a:buNone/>
            </a:pPr>
            <a:endParaRPr lang="uk-UA" sz="2200" dirty="0" smtClean="0">
              <a:latin typeface="Arial" pitchFamily="34" charset="0"/>
              <a:cs typeface="Arial" pitchFamily="34" charset="0"/>
            </a:endParaRPr>
          </a:p>
          <a:p>
            <a:pPr>
              <a:buNone/>
            </a:pPr>
            <a:r>
              <a:rPr lang="uk-UA" sz="2200" dirty="0" smtClean="0">
                <a:latin typeface="Arial" pitchFamily="34" charset="0"/>
                <a:cs typeface="Arial" pitchFamily="34" charset="0"/>
              </a:rPr>
              <a:t>2.3. ТД із землеустрою щодо </a:t>
            </a:r>
            <a:r>
              <a:rPr lang="ru-RU" sz="2200" dirty="0" err="1" smtClean="0">
                <a:latin typeface="Arial" pitchFamily="34" charset="0"/>
                <a:cs typeface="Arial" pitchFamily="34" charset="0"/>
              </a:rPr>
              <a:t>щодо</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відведення</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земельних</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ділянок</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доріг</a:t>
            </a:r>
            <a:r>
              <a:rPr lang="ru-RU" sz="2200" dirty="0" smtClean="0">
                <a:latin typeface="Arial" pitchFamily="34" charset="0"/>
                <a:cs typeface="Arial" pitchFamily="34" charset="0"/>
              </a:rPr>
              <a:t> у </a:t>
            </a:r>
            <a:r>
              <a:rPr lang="ru-RU" sz="2200" dirty="0" err="1" smtClean="0">
                <a:latin typeface="Arial" pitchFamily="34" charset="0"/>
                <a:cs typeface="Arial" pitchFamily="34" charset="0"/>
              </a:rPr>
              <a:t>постійне</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користування</a:t>
            </a:r>
            <a:endParaRPr lang="uk-UA" sz="2200" dirty="0" smtClean="0">
              <a:latin typeface="Arial" pitchFamily="34" charset="0"/>
              <a:cs typeface="Arial" pitchFamily="34" charset="0"/>
            </a:endParaRPr>
          </a:p>
          <a:p>
            <a:pPr>
              <a:buNone/>
            </a:pPr>
            <a:endParaRPr lang="uk-UA" sz="2200" dirty="0" smtClean="0">
              <a:latin typeface="Arial" pitchFamily="34" charset="0"/>
              <a:cs typeface="Arial" pitchFamily="34" charset="0"/>
            </a:endParaRPr>
          </a:p>
          <a:p>
            <a:pPr>
              <a:buNone/>
            </a:pPr>
            <a:endParaRPr lang="uk-UA" sz="2200" dirty="0" smtClean="0">
              <a:latin typeface="Arial" pitchFamily="34" charset="0"/>
              <a:cs typeface="Arial" pitchFamily="34" charset="0"/>
            </a:endParaRPr>
          </a:p>
          <a:p>
            <a:pPr>
              <a:buNone/>
            </a:pPr>
            <a:endParaRPr lang="ru-RU" sz="2200" dirty="0">
              <a:latin typeface="Arial" pitchFamily="34" charset="0"/>
              <a:cs typeface="Arial" pitchFamily="34" charset="0"/>
            </a:endParaRPr>
          </a:p>
        </p:txBody>
      </p:sp>
      <p:sp>
        <p:nvSpPr>
          <p:cNvPr id="3" name="Заголовок 2"/>
          <p:cNvSpPr>
            <a:spLocks noGrp="1"/>
          </p:cNvSpPr>
          <p:nvPr>
            <p:ph type="title"/>
          </p:nvPr>
        </p:nvSpPr>
        <p:spPr/>
        <p:txBody>
          <a:bodyPr>
            <a:normAutofit/>
          </a:bodyPr>
          <a:lstStyle/>
          <a:p>
            <a:r>
              <a:rPr lang="uk-UA" sz="2500" dirty="0" smtClean="0">
                <a:latin typeface="Arial" pitchFamily="34" charset="0"/>
                <a:cs typeface="Arial" pitchFamily="34" charset="0"/>
              </a:rPr>
              <a:t>Покрокова рекомендація</a:t>
            </a:r>
            <a:endParaRPr lang="ru-RU" sz="25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428736"/>
            <a:ext cx="8229600" cy="4525963"/>
          </a:xfrm>
        </p:spPr>
        <p:txBody>
          <a:bodyPr/>
          <a:lstStyle/>
          <a:p>
            <a:r>
              <a:rPr lang="uk-UA" dirty="0" smtClean="0">
                <a:latin typeface="Arial" pitchFamily="34" charset="0"/>
                <a:cs typeface="Arial" pitchFamily="34" charset="0"/>
              </a:rPr>
              <a:t>Крок 2 – станом на липень 2020</a:t>
            </a:r>
          </a:p>
          <a:p>
            <a:pPr>
              <a:buNone/>
            </a:pPr>
            <a:endParaRPr lang="ru-RU" dirty="0">
              <a:latin typeface="Arial" pitchFamily="34" charset="0"/>
              <a:cs typeface="Arial" pitchFamily="34" charset="0"/>
            </a:endParaRPr>
          </a:p>
        </p:txBody>
      </p:sp>
      <p:sp>
        <p:nvSpPr>
          <p:cNvPr id="3" name="Заголовок 2"/>
          <p:cNvSpPr>
            <a:spLocks noGrp="1"/>
          </p:cNvSpPr>
          <p:nvPr>
            <p:ph type="title"/>
          </p:nvPr>
        </p:nvSpPr>
        <p:spPr>
          <a:xfrm>
            <a:off x="457200" y="274638"/>
            <a:ext cx="8229600" cy="725470"/>
          </a:xfrm>
        </p:spPr>
        <p:txBody>
          <a:bodyPr>
            <a:normAutofit/>
          </a:bodyPr>
          <a:lstStyle/>
          <a:p>
            <a:r>
              <a:rPr lang="uk-UA" sz="2500" dirty="0" smtClean="0"/>
              <a:t>Покрокова рекомендація</a:t>
            </a:r>
            <a:endParaRPr lang="ru-RU" sz="2500" dirty="0"/>
          </a:p>
        </p:txBody>
      </p:sp>
      <p:graphicFrame>
        <p:nvGraphicFramePr>
          <p:cNvPr id="4" name="Таблица 3"/>
          <p:cNvGraphicFramePr>
            <a:graphicFrameLocks noGrp="1"/>
          </p:cNvGraphicFramePr>
          <p:nvPr/>
        </p:nvGraphicFramePr>
        <p:xfrm>
          <a:off x="357158" y="1857364"/>
          <a:ext cx="7572427" cy="2500329"/>
        </p:xfrm>
        <a:graphic>
          <a:graphicData uri="http://schemas.openxmlformats.org/drawingml/2006/table">
            <a:tbl>
              <a:tblPr firstRow="1" bandRow="1">
                <a:tableStyleId>{5C22544A-7EE6-4342-B048-85BDC9FD1C3A}</a:tableStyleId>
              </a:tblPr>
              <a:tblGrid>
                <a:gridCol w="982762"/>
                <a:gridCol w="1503707"/>
                <a:gridCol w="1921362"/>
                <a:gridCol w="1582298"/>
                <a:gridCol w="1582298"/>
              </a:tblGrid>
              <a:tr h="801617">
                <a:tc>
                  <a:txBody>
                    <a:bodyPr/>
                    <a:lstStyle/>
                    <a:p>
                      <a:endParaRPr lang="ru-RU" dirty="0"/>
                    </a:p>
                  </a:txBody>
                  <a:tcPr/>
                </a:tc>
                <a:tc>
                  <a:txBody>
                    <a:bodyPr/>
                    <a:lstStyle/>
                    <a:p>
                      <a:r>
                        <a:rPr lang="uk-UA" dirty="0" err="1" smtClean="0"/>
                        <a:t>Коблівська</a:t>
                      </a:r>
                      <a:r>
                        <a:rPr lang="uk-UA" baseline="0" dirty="0" smtClean="0"/>
                        <a:t> ОТГ</a:t>
                      </a:r>
                      <a:endParaRPr lang="ru-RU" dirty="0"/>
                    </a:p>
                  </a:txBody>
                  <a:tcPr/>
                </a:tc>
                <a:tc>
                  <a:txBody>
                    <a:bodyPr/>
                    <a:lstStyle/>
                    <a:p>
                      <a:r>
                        <a:rPr lang="uk-UA" dirty="0" err="1" smtClean="0"/>
                        <a:t>Березанська</a:t>
                      </a:r>
                      <a:r>
                        <a:rPr lang="uk-UA" dirty="0" smtClean="0"/>
                        <a:t> ОТГ</a:t>
                      </a:r>
                      <a:endParaRPr lang="ru-RU" dirty="0"/>
                    </a:p>
                  </a:txBody>
                  <a:tcPr/>
                </a:tc>
                <a:tc>
                  <a:txBody>
                    <a:bodyPr/>
                    <a:lstStyle/>
                    <a:p>
                      <a:r>
                        <a:rPr lang="uk-UA" smtClean="0"/>
                        <a:t>Миколаїв</a:t>
                      </a:r>
                      <a:endParaRPr lang="ru-RU" dirty="0"/>
                    </a:p>
                  </a:txBody>
                  <a:tcPr/>
                </a:tc>
                <a:tc>
                  <a:txBody>
                    <a:bodyPr/>
                    <a:lstStyle/>
                    <a:p>
                      <a:r>
                        <a:rPr lang="uk-UA" dirty="0" smtClean="0"/>
                        <a:t>МОДА</a:t>
                      </a:r>
                      <a:endParaRPr lang="ru-RU" dirty="0"/>
                    </a:p>
                  </a:txBody>
                  <a:tcPr/>
                </a:tc>
              </a:tr>
              <a:tr h="718244">
                <a:tc>
                  <a:txBody>
                    <a:bodyPr/>
                    <a:lstStyle/>
                    <a:p>
                      <a:r>
                        <a:rPr lang="uk-UA" dirty="0" smtClean="0"/>
                        <a:t>ПД</a:t>
                      </a:r>
                      <a:endParaRPr lang="ru-RU" dirty="0"/>
                    </a:p>
                  </a:txBody>
                  <a:tcPr/>
                </a:tc>
                <a:tc>
                  <a:txBody>
                    <a:bodyPr/>
                    <a:lstStyle/>
                    <a:p>
                      <a:pPr algn="ctr"/>
                      <a:r>
                        <a:rPr lang="uk-UA" dirty="0" smtClean="0"/>
                        <a:t>-</a:t>
                      </a:r>
                      <a:endParaRPr lang="ru-RU" sz="1200" b="0" dirty="0"/>
                    </a:p>
                  </a:txBody>
                  <a:tcPr/>
                </a:tc>
                <a:tc>
                  <a:txBody>
                    <a:bodyPr/>
                    <a:lstStyle/>
                    <a:p>
                      <a:pPr lvl="0"/>
                      <a:r>
                        <a:rPr lang="uk-UA" dirty="0" smtClean="0"/>
                        <a:t>-</a:t>
                      </a:r>
                      <a:endParaRPr kumimoji="0" lang="ru-RU" sz="1200" kern="1200" dirty="0" smtClean="0">
                        <a:solidFill>
                          <a:schemeClr val="dk1"/>
                        </a:solidFill>
                        <a:latin typeface="+mn-lt"/>
                        <a:ea typeface="+mn-ea"/>
                        <a:cs typeface="+mn-cs"/>
                      </a:endParaRPr>
                    </a:p>
                    <a:p>
                      <a:pPr algn="ctr"/>
                      <a:endParaRPr lang="ru-RU" dirty="0"/>
                    </a:p>
                  </a:txBody>
                  <a:tcPr/>
                </a:tc>
                <a:tc>
                  <a:txBody>
                    <a:bodyPr/>
                    <a:lstStyle/>
                    <a:p>
                      <a:pPr algn="ctr"/>
                      <a:r>
                        <a:rPr lang="uk-UA" dirty="0" smtClean="0"/>
                        <a:t>+(умовно)</a:t>
                      </a:r>
                      <a:endParaRPr lang="ru-RU" dirty="0"/>
                    </a:p>
                  </a:txBody>
                  <a:tcPr/>
                </a:tc>
                <a:tc>
                  <a:txBody>
                    <a:bodyPr/>
                    <a:lstStyle/>
                    <a:p>
                      <a:pPr algn="ctr"/>
                      <a:r>
                        <a:rPr lang="uk-UA" dirty="0" smtClean="0"/>
                        <a:t>- </a:t>
                      </a:r>
                      <a:endParaRPr lang="ru-RU" dirty="0"/>
                    </a:p>
                  </a:txBody>
                  <a:tcPr/>
                </a:tc>
              </a:tr>
              <a:tr h="564343">
                <a:tc>
                  <a:txBody>
                    <a:bodyPr/>
                    <a:lstStyle/>
                    <a:p>
                      <a:r>
                        <a:rPr lang="uk-UA" dirty="0" err="1" smtClean="0"/>
                        <a:t>ДА</a:t>
                      </a:r>
                      <a:endParaRPr lang="ru-RU" dirty="0"/>
                    </a:p>
                  </a:txBody>
                  <a:tcPr/>
                </a:tc>
                <a:tc>
                  <a:txBody>
                    <a:bodyPr/>
                    <a:lstStyle/>
                    <a:p>
                      <a:pPr algn="ctr"/>
                      <a:r>
                        <a:rPr lang="uk-UA" dirty="0" smtClean="0"/>
                        <a:t>+</a:t>
                      </a:r>
                      <a:endParaRPr lang="ru-RU" dirty="0"/>
                    </a:p>
                  </a:txBody>
                  <a:tcPr/>
                </a:tc>
                <a:tc>
                  <a:txBody>
                    <a:bodyPr/>
                    <a:lstStyle/>
                    <a:p>
                      <a:pPr algn="ctr"/>
                      <a:r>
                        <a:rPr lang="uk-UA" dirty="0" smtClean="0"/>
                        <a:t>+</a:t>
                      </a:r>
                      <a:endParaRPr lang="ru-RU" dirty="0"/>
                    </a:p>
                  </a:txBody>
                  <a:tcPr/>
                </a:tc>
                <a:tc>
                  <a:txBody>
                    <a:bodyPr/>
                    <a:lstStyle/>
                    <a:p>
                      <a:pPr algn="ctr"/>
                      <a:r>
                        <a:rPr lang="uk-UA" dirty="0" smtClean="0"/>
                        <a:t>+</a:t>
                      </a:r>
                      <a:endParaRPr lang="ru-RU" dirty="0"/>
                    </a:p>
                  </a:txBody>
                  <a:tcPr/>
                </a:tc>
                <a:tc>
                  <a:txBody>
                    <a:bodyPr/>
                    <a:lstStyle/>
                    <a:p>
                      <a:pPr algn="ctr"/>
                      <a:r>
                        <a:rPr lang="uk-UA" dirty="0" smtClean="0"/>
                        <a:t>+</a:t>
                      </a:r>
                      <a:endParaRPr lang="ru-RU" dirty="0"/>
                    </a:p>
                  </a:txBody>
                  <a:tcPr/>
                </a:tc>
              </a:tr>
              <a:tr h="416125">
                <a:tc>
                  <a:txBody>
                    <a:bodyPr/>
                    <a:lstStyle/>
                    <a:p>
                      <a:r>
                        <a:rPr lang="uk-UA" dirty="0" smtClean="0"/>
                        <a:t>ТД</a:t>
                      </a:r>
                      <a:endParaRPr lang="ru-RU" dirty="0"/>
                    </a:p>
                  </a:txBody>
                  <a:tcPr/>
                </a:tc>
                <a:tc>
                  <a:txBody>
                    <a:bodyPr/>
                    <a:lstStyle/>
                    <a:p>
                      <a:pPr algn="ctr"/>
                      <a:r>
                        <a:rPr lang="uk-UA" dirty="0" smtClean="0"/>
                        <a:t>-</a:t>
                      </a:r>
                      <a:endParaRPr lang="ru-RU" dirty="0"/>
                    </a:p>
                  </a:txBody>
                  <a:tcPr/>
                </a:tc>
                <a:tc>
                  <a:txBody>
                    <a:bodyPr/>
                    <a:lstStyle/>
                    <a:p>
                      <a:pPr algn="ctr"/>
                      <a:r>
                        <a:rPr lang="uk-UA" dirty="0" smtClean="0"/>
                        <a:t>-</a:t>
                      </a:r>
                      <a:endParaRPr lang="ru-RU" dirty="0"/>
                    </a:p>
                  </a:txBody>
                  <a:tcPr/>
                </a:tc>
                <a:tc>
                  <a:txBody>
                    <a:bodyPr/>
                    <a:lstStyle/>
                    <a:p>
                      <a:pPr algn="ctr"/>
                      <a:r>
                        <a:rPr lang="uk-UA" dirty="0" smtClean="0"/>
                        <a:t>-</a:t>
                      </a:r>
                      <a:endParaRPr lang="ru-RU" dirty="0"/>
                    </a:p>
                  </a:txBody>
                  <a:tcPr/>
                </a:tc>
                <a:tc>
                  <a:txBody>
                    <a:bodyPr/>
                    <a:lstStyle/>
                    <a:p>
                      <a:pPr algn="ctr"/>
                      <a:r>
                        <a:rPr lang="uk-UA" dirty="0" smtClean="0"/>
                        <a:t>+</a:t>
                      </a:r>
                      <a:endParaRPr lang="ru-RU"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uk-UA" sz="2200" dirty="0" smtClean="0">
                <a:latin typeface="Arial" pitchFamily="34" charset="0"/>
                <a:cs typeface="Arial" pitchFamily="34" charset="0"/>
              </a:rPr>
              <a:t>Крок 3</a:t>
            </a:r>
          </a:p>
          <a:p>
            <a:pPr>
              <a:buNone/>
            </a:pPr>
            <a:endParaRPr lang="uk-UA" sz="2200" b="1" dirty="0" smtClean="0">
              <a:latin typeface="Arial" pitchFamily="34" charset="0"/>
              <a:cs typeface="Arial" pitchFamily="34" charset="0"/>
            </a:endParaRPr>
          </a:p>
          <a:p>
            <a:pPr>
              <a:buNone/>
            </a:pPr>
            <a:r>
              <a:rPr lang="uk-UA" sz="2200" b="1" dirty="0" smtClean="0">
                <a:latin typeface="Arial" pitchFamily="34" charset="0"/>
                <a:cs typeface="Arial" pitchFamily="34" charset="0"/>
              </a:rPr>
              <a:t>Впровадження </a:t>
            </a:r>
          </a:p>
          <a:p>
            <a:pPr>
              <a:buNone/>
            </a:pPr>
            <a:r>
              <a:rPr lang="uk-UA" sz="2200" b="1" dirty="0" smtClean="0">
                <a:latin typeface="Arial" pitchFamily="34" charset="0"/>
                <a:cs typeface="Arial" pitchFamily="34" charset="0"/>
              </a:rPr>
              <a:t>3.1. Механізму державно-приватного партнерства в частині </a:t>
            </a:r>
            <a:r>
              <a:rPr lang="ru-RU" sz="2200" dirty="0" err="1" smtClean="0">
                <a:latin typeface="Arial" pitchFamily="34" charset="0"/>
                <a:cs typeface="Arial" pitchFamily="34" charset="0"/>
              </a:rPr>
              <a:t>будівництво</a:t>
            </a:r>
            <a:r>
              <a:rPr lang="ru-RU" sz="2200" dirty="0" smtClean="0">
                <a:latin typeface="Arial" pitchFamily="34" charset="0"/>
                <a:cs typeface="Arial" pitchFamily="34" charset="0"/>
              </a:rPr>
              <a:t> та/</a:t>
            </a:r>
            <a:r>
              <a:rPr lang="ru-RU" sz="2200" dirty="0" err="1" smtClean="0">
                <a:latin typeface="Arial" pitchFamily="34" charset="0"/>
                <a:cs typeface="Arial" pitchFamily="34" charset="0"/>
              </a:rPr>
              <a:t>або</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експлуатація</a:t>
            </a:r>
            <a:r>
              <a:rPr lang="ru-RU" sz="2200" dirty="0" smtClean="0">
                <a:latin typeface="Arial" pitchFamily="34" charset="0"/>
                <a:cs typeface="Arial" pitchFamily="34" charset="0"/>
              </a:rPr>
              <a:t> автострад, </a:t>
            </a:r>
            <a:r>
              <a:rPr lang="ru-RU" sz="2200" dirty="0" err="1" smtClean="0">
                <a:latin typeface="Arial" pitchFamily="34" charset="0"/>
                <a:cs typeface="Arial" pitchFamily="34" charset="0"/>
              </a:rPr>
              <a:t>доріг</a:t>
            </a:r>
            <a:endParaRPr lang="uk-UA" sz="2200" b="1" dirty="0" smtClean="0">
              <a:latin typeface="Arial" pitchFamily="34" charset="0"/>
              <a:cs typeface="Arial" pitchFamily="34" charset="0"/>
            </a:endParaRPr>
          </a:p>
          <a:p>
            <a:pPr>
              <a:buNone/>
            </a:pPr>
            <a:endParaRPr lang="uk-UA" sz="2200" b="1" dirty="0" smtClean="0">
              <a:latin typeface="Arial" pitchFamily="34" charset="0"/>
              <a:cs typeface="Arial" pitchFamily="34" charset="0"/>
            </a:endParaRPr>
          </a:p>
          <a:p>
            <a:pPr>
              <a:buNone/>
            </a:pPr>
            <a:r>
              <a:rPr lang="uk-UA" sz="2200" dirty="0" smtClean="0">
                <a:latin typeface="Arial" pitchFamily="34" charset="0"/>
                <a:cs typeface="Arial" pitchFamily="34" charset="0"/>
              </a:rPr>
              <a:t>Підстави ЗУ Про </a:t>
            </a:r>
            <a:r>
              <a:rPr lang="uk-UA" sz="2200" dirty="0" err="1" smtClean="0">
                <a:latin typeface="Arial" pitchFamily="34" charset="0"/>
                <a:cs typeface="Arial" pitchFamily="34" charset="0"/>
              </a:rPr>
              <a:t>“державно-приватне</a:t>
            </a:r>
            <a:r>
              <a:rPr lang="uk-UA" sz="2200" dirty="0" smtClean="0">
                <a:latin typeface="Arial" pitchFamily="34" charset="0"/>
                <a:cs typeface="Arial" pitchFamily="34" charset="0"/>
              </a:rPr>
              <a:t> </a:t>
            </a:r>
            <a:r>
              <a:rPr lang="uk-UA" sz="2200" dirty="0" err="1" smtClean="0">
                <a:latin typeface="Arial" pitchFamily="34" charset="0"/>
                <a:cs typeface="Arial" pitchFamily="34" charset="0"/>
              </a:rPr>
              <a:t>партнерство”</a:t>
            </a:r>
            <a:endParaRPr lang="uk-UA" sz="2200" dirty="0" smtClean="0">
              <a:latin typeface="Arial" pitchFamily="34" charset="0"/>
              <a:cs typeface="Arial" pitchFamily="34" charset="0"/>
            </a:endParaRPr>
          </a:p>
          <a:p>
            <a:pPr>
              <a:buNone/>
            </a:pPr>
            <a:endParaRPr lang="uk-UA" sz="2200" dirty="0" smtClean="0">
              <a:latin typeface="Arial" pitchFamily="34" charset="0"/>
              <a:cs typeface="Arial" pitchFamily="34" charset="0"/>
            </a:endParaRPr>
          </a:p>
          <a:p>
            <a:pPr>
              <a:buNone/>
            </a:pPr>
            <a:endParaRPr lang="ru-RU" sz="2200" dirty="0">
              <a:latin typeface="Arial" pitchFamily="34" charset="0"/>
              <a:cs typeface="Arial" pitchFamily="34" charset="0"/>
            </a:endParaRPr>
          </a:p>
        </p:txBody>
      </p:sp>
      <p:sp>
        <p:nvSpPr>
          <p:cNvPr id="3" name="Заголовок 2"/>
          <p:cNvSpPr>
            <a:spLocks noGrp="1"/>
          </p:cNvSpPr>
          <p:nvPr>
            <p:ph type="title"/>
          </p:nvPr>
        </p:nvSpPr>
        <p:spPr/>
        <p:txBody>
          <a:bodyPr/>
          <a:lstStyle/>
          <a:p>
            <a:r>
              <a:rPr lang="uk-UA" dirty="0" smtClean="0">
                <a:latin typeface="Arial" pitchFamily="34" charset="0"/>
                <a:cs typeface="Arial" pitchFamily="34" charset="0"/>
              </a:rPr>
              <a:t>Покрокова рекомендація</a:t>
            </a:r>
            <a:endParaRPr lang="ru-RU"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uk-UA" dirty="0" smtClean="0"/>
              <a:t>Крок 3</a:t>
            </a:r>
          </a:p>
          <a:p>
            <a:pPr>
              <a:buNone/>
            </a:pPr>
            <a:r>
              <a:rPr lang="uk-UA" sz="2200" b="1" dirty="0" smtClean="0">
                <a:latin typeface="Arial" pitchFamily="34" charset="0"/>
                <a:cs typeface="Arial" pitchFamily="34" charset="0"/>
              </a:rPr>
              <a:t>Впровадження </a:t>
            </a:r>
          </a:p>
          <a:p>
            <a:pPr>
              <a:buNone/>
            </a:pPr>
            <a:endParaRPr lang="uk-UA" sz="2200" b="1" dirty="0" smtClean="0">
              <a:latin typeface="Arial" pitchFamily="34" charset="0"/>
              <a:cs typeface="Arial" pitchFamily="34" charset="0"/>
            </a:endParaRPr>
          </a:p>
          <a:p>
            <a:pPr>
              <a:buNone/>
            </a:pPr>
            <a:r>
              <a:rPr lang="uk-UA" sz="2200" b="1" dirty="0" smtClean="0">
                <a:latin typeface="Arial" pitchFamily="34" charset="0"/>
                <a:cs typeface="Arial" pitchFamily="34" charset="0"/>
              </a:rPr>
              <a:t>3.2. Механізму </a:t>
            </a:r>
            <a:r>
              <a:rPr lang="uk-UA" sz="2200" b="1" dirty="0" err="1" smtClean="0">
                <a:latin typeface="Arial" pitchFamily="34" charset="0"/>
                <a:cs typeface="Arial" pitchFamily="34" charset="0"/>
              </a:rPr>
              <a:t>співфінансування</a:t>
            </a:r>
            <a:r>
              <a:rPr lang="uk-UA" sz="2200" b="1" dirty="0" smtClean="0">
                <a:latin typeface="Arial" pitchFamily="34" charset="0"/>
                <a:cs typeface="Arial" pitchFamily="34" charset="0"/>
              </a:rPr>
              <a:t> з МОДА/САД + ОМС проектів і програм по ремонту та утриманню дорожньо-транспортної інфраструктури </a:t>
            </a:r>
          </a:p>
          <a:p>
            <a:pPr>
              <a:buNone/>
            </a:pPr>
            <a:endParaRPr lang="uk-UA" dirty="0" smtClean="0"/>
          </a:p>
          <a:p>
            <a:pPr>
              <a:buNone/>
            </a:pPr>
            <a:endParaRPr lang="uk-UA" dirty="0" smtClean="0"/>
          </a:p>
          <a:p>
            <a:pPr>
              <a:buNone/>
            </a:pPr>
            <a:endParaRPr lang="ru-RU" dirty="0"/>
          </a:p>
        </p:txBody>
      </p:sp>
      <p:sp>
        <p:nvSpPr>
          <p:cNvPr id="3" name="Заголовок 2"/>
          <p:cNvSpPr>
            <a:spLocks noGrp="1"/>
          </p:cNvSpPr>
          <p:nvPr>
            <p:ph type="title"/>
          </p:nvPr>
        </p:nvSpPr>
        <p:spPr/>
        <p:txBody>
          <a:bodyPr/>
          <a:lstStyle/>
          <a:p>
            <a:r>
              <a:rPr lang="uk-UA" dirty="0" smtClean="0">
                <a:latin typeface="Arial" pitchFamily="34" charset="0"/>
                <a:cs typeface="Arial" pitchFamily="34" charset="0"/>
              </a:rPr>
              <a:t>Покрокова рекомендація</a:t>
            </a:r>
            <a:endParaRPr lang="ru-RU"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6672"/>
            <a:ext cx="8534400" cy="758952"/>
          </a:xfrm>
        </p:spPr>
        <p:txBody>
          <a:bodyPr>
            <a:normAutofit/>
          </a:bodyPr>
          <a:lstStyle/>
          <a:p>
            <a:pPr algn="l"/>
            <a:r>
              <a:rPr lang="uk-UA" sz="3000" b="1" dirty="0" smtClean="0">
                <a:solidFill>
                  <a:schemeClr val="tx1"/>
                </a:solidFill>
                <a:latin typeface="Book Antiqua" pitchFamily="18" charset="0"/>
              </a:rPr>
              <a:t>МЕХАНІЗМ співфінансування (Підстави)</a:t>
            </a:r>
            <a:endParaRPr lang="ru-RU" sz="3000" b="1" dirty="0">
              <a:solidFill>
                <a:schemeClr val="tx1"/>
              </a:solidFill>
              <a:latin typeface="Book Antiqua" pitchFamily="18" charset="0"/>
            </a:endParaRPr>
          </a:p>
        </p:txBody>
      </p:sp>
      <p:sp>
        <p:nvSpPr>
          <p:cNvPr id="3" name="Содержимое 2"/>
          <p:cNvSpPr>
            <a:spLocks noGrp="1"/>
          </p:cNvSpPr>
          <p:nvPr>
            <p:ph sz="quarter" idx="1"/>
          </p:nvPr>
        </p:nvSpPr>
        <p:spPr/>
        <p:txBody>
          <a:bodyPr>
            <a:normAutofit/>
          </a:bodyPr>
          <a:lstStyle/>
          <a:p>
            <a:pPr>
              <a:buNone/>
            </a:pPr>
            <a:r>
              <a:rPr lang="ru-RU" sz="2200" b="1" dirty="0" err="1" smtClean="0">
                <a:latin typeface="Arial" pitchFamily="34" charset="0"/>
                <a:cs typeface="Arial" pitchFamily="34" charset="0"/>
              </a:rPr>
              <a:t>Стаття</a:t>
            </a:r>
            <a:r>
              <a:rPr lang="ru-RU" sz="2200" b="1" dirty="0" smtClean="0">
                <a:latin typeface="Arial" pitchFamily="34" charset="0"/>
                <a:cs typeface="Arial" pitchFamily="34" charset="0"/>
              </a:rPr>
              <a:t> 91 </a:t>
            </a:r>
            <a:r>
              <a:rPr lang="ru-RU" sz="2200" dirty="0" smtClean="0">
                <a:latin typeface="Arial" pitchFamily="34" charset="0"/>
                <a:cs typeface="Arial" pitchFamily="34" charset="0"/>
              </a:rPr>
              <a:t>Бюджетного кодексу </a:t>
            </a:r>
            <a:r>
              <a:rPr lang="ru-RU" sz="2200" dirty="0" err="1" smtClean="0">
                <a:latin typeface="Arial" pitchFamily="34" charset="0"/>
                <a:cs typeface="Arial" pitchFamily="34" charset="0"/>
              </a:rPr>
              <a:t>України</a:t>
            </a:r>
            <a:endParaRPr lang="ru-RU" sz="2200" dirty="0" smtClean="0">
              <a:latin typeface="Arial" pitchFamily="34" charset="0"/>
              <a:cs typeface="Arial" pitchFamily="34" charset="0"/>
            </a:endParaRPr>
          </a:p>
          <a:p>
            <a:pPr>
              <a:buNone/>
            </a:pPr>
            <a:r>
              <a:rPr lang="ru-RU" sz="2200" b="1" dirty="0" err="1" smtClean="0">
                <a:latin typeface="Arial" pitchFamily="34" charset="0"/>
                <a:cs typeface="Arial" pitchFamily="34" charset="0"/>
              </a:rPr>
              <a:t>Стаття</a:t>
            </a:r>
            <a:r>
              <a:rPr lang="ru-RU" sz="2200" b="1" dirty="0" smtClean="0">
                <a:latin typeface="Arial" pitchFamily="34" charset="0"/>
                <a:cs typeface="Arial" pitchFamily="34" charset="0"/>
              </a:rPr>
              <a:t> 20 </a:t>
            </a:r>
            <a:r>
              <a:rPr lang="ru-RU" sz="2200" dirty="0" smtClean="0">
                <a:latin typeface="Arial" pitchFamily="34" charset="0"/>
                <a:cs typeface="Arial" pitchFamily="34" charset="0"/>
              </a:rPr>
              <a:t>Закону </a:t>
            </a:r>
            <a:r>
              <a:rPr lang="ru-RU" sz="2200" dirty="0" err="1" smtClean="0">
                <a:latin typeface="Arial" pitchFamily="34" charset="0"/>
                <a:cs typeface="Arial" pitchFamily="34" charset="0"/>
              </a:rPr>
              <a:t>України</a:t>
            </a:r>
            <a:r>
              <a:rPr lang="ru-RU" sz="2200" dirty="0" smtClean="0">
                <a:latin typeface="Arial" pitchFamily="34" charset="0"/>
                <a:cs typeface="Arial" pitchFamily="34" charset="0"/>
              </a:rPr>
              <a:t> «Про </a:t>
            </a:r>
            <a:r>
              <a:rPr lang="ru-RU" sz="2200" dirty="0" err="1" smtClean="0">
                <a:latin typeface="Arial" pitchFamily="34" charset="0"/>
                <a:cs typeface="Arial" pitchFamily="34" charset="0"/>
              </a:rPr>
              <a:t>автомобільні</a:t>
            </a:r>
            <a:r>
              <a:rPr lang="ru-RU" sz="2200" dirty="0" smtClean="0">
                <a:latin typeface="Arial" pitchFamily="34" charset="0"/>
                <a:cs typeface="Arial" pitchFamily="34" charset="0"/>
              </a:rPr>
              <a:t> дороги»</a:t>
            </a:r>
          </a:p>
          <a:p>
            <a:pPr>
              <a:buNone/>
            </a:pPr>
            <a:r>
              <a:rPr lang="uk-UA" sz="2200" b="1" dirty="0" smtClean="0">
                <a:latin typeface="Arial" pitchFamily="34" charset="0"/>
                <a:cs typeface="Arial" pitchFamily="34" charset="0"/>
              </a:rPr>
              <a:t>Стаття 31 </a:t>
            </a:r>
            <a:r>
              <a:rPr lang="uk-UA" sz="2200" dirty="0" smtClean="0">
                <a:latin typeface="Arial" pitchFamily="34" charset="0"/>
                <a:cs typeface="Arial" pitchFamily="34" charset="0"/>
              </a:rPr>
              <a:t>Закону України «Про місцеве самоврядування в Україні» </a:t>
            </a:r>
          </a:p>
          <a:p>
            <a:pPr>
              <a:buNone/>
            </a:pPr>
            <a:r>
              <a:rPr lang="uk-UA" sz="2200" b="1" dirty="0" smtClean="0">
                <a:latin typeface="Arial" pitchFamily="34" charset="0"/>
                <a:cs typeface="Arial" pitchFamily="34" charset="0"/>
              </a:rPr>
              <a:t>Стаття 44 </a:t>
            </a:r>
            <a:r>
              <a:rPr lang="uk-UA" sz="2200" dirty="0" smtClean="0">
                <a:latin typeface="Arial" pitchFamily="34" charset="0"/>
                <a:cs typeface="Arial" pitchFamily="34" charset="0"/>
              </a:rPr>
              <a:t>Закону України «Про місцеве самоврядування в Україні» </a:t>
            </a:r>
          </a:p>
          <a:p>
            <a:pPr>
              <a:buNone/>
            </a:pPr>
            <a:endParaRPr lang="uk-UA" sz="2200" dirty="0" smtClean="0">
              <a:latin typeface="Arial" pitchFamily="34" charset="0"/>
              <a:cs typeface="Arial" pitchFamily="34" charset="0"/>
            </a:endParaRPr>
          </a:p>
          <a:p>
            <a:pPr>
              <a:buNone/>
            </a:pPr>
            <a:endParaRPr lang="ru-RU" sz="2200" dirty="0" smtClean="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smtClean="0"/>
              <a:t>МЕХАНІЗМ СПІВПРАЦІ НА УМОВАХ СПІВФІНАНСУВАННЯ</a:t>
            </a:r>
            <a:endParaRPr lang="ru-RU" sz="2200" dirty="0"/>
          </a:p>
        </p:txBody>
      </p:sp>
      <p:sp>
        <p:nvSpPr>
          <p:cNvPr id="4" name="Содержимое 3"/>
          <p:cNvSpPr>
            <a:spLocks noGrp="1"/>
          </p:cNvSpPr>
          <p:nvPr>
            <p:ph sz="quarter" idx="1"/>
          </p:nvPr>
        </p:nvSpPr>
        <p:spPr/>
        <p:txBody>
          <a:bodyPr>
            <a:normAutofit fontScale="70000" lnSpcReduction="20000"/>
          </a:bodyPr>
          <a:lstStyle/>
          <a:p>
            <a:pPr>
              <a:buNone/>
            </a:pPr>
            <a:r>
              <a:rPr lang="uk-UA" dirty="0" smtClean="0">
                <a:latin typeface="Arial" pitchFamily="34" charset="0"/>
                <a:cs typeface="Arial" pitchFamily="34" charset="0"/>
              </a:rPr>
              <a:t>Крок 1</a:t>
            </a:r>
          </a:p>
          <a:p>
            <a:pPr>
              <a:buNone/>
            </a:pPr>
            <a:r>
              <a:rPr lang="uk-UA" dirty="0" smtClean="0">
                <a:latin typeface="Arial" pitchFamily="34" charset="0"/>
                <a:cs typeface="Arial" pitchFamily="34" charset="0"/>
              </a:rPr>
              <a:t>Виконавчі органи сільських, селищних, міських рад, районні, обласні ради або відповідні державні адміністрації розглядають питання щодо необхідності покращення стану автомобільних доріг загального користування, визначають пріоритетні ділянки доріг загального користування (державного або місцевого значення), які мають важливе значення для діяльності відповідних об’єднаних територіальних громад (ОТГ) і потребують виконання дорожніх робіт, </a:t>
            </a:r>
          </a:p>
          <a:p>
            <a:pPr>
              <a:buNone/>
            </a:pPr>
            <a:endParaRPr lang="uk-UA" dirty="0" smtClean="0">
              <a:latin typeface="Arial" pitchFamily="34" charset="0"/>
              <a:cs typeface="Arial" pitchFamily="34" charset="0"/>
            </a:endParaRPr>
          </a:p>
          <a:p>
            <a:pPr>
              <a:buNone/>
            </a:pPr>
            <a:r>
              <a:rPr lang="uk-UA" dirty="0" smtClean="0">
                <a:latin typeface="Arial" pitchFamily="34" charset="0"/>
                <a:cs typeface="Arial" pitchFamily="34" charset="0"/>
              </a:rPr>
              <a:t>Крок 2</a:t>
            </a:r>
          </a:p>
          <a:p>
            <a:pPr>
              <a:buNone/>
            </a:pPr>
            <a:r>
              <a:rPr lang="uk-UA" dirty="0" smtClean="0">
                <a:latin typeface="Arial" pitchFamily="34" charset="0"/>
                <a:cs typeface="Arial" pitchFamily="34" charset="0"/>
              </a:rPr>
              <a:t>Запит до САД/ОДА у відповідній області щодо надання інформації, необхідної для прийняття рішення про виділення коштів з місцевих бюджетів на виконання робіт на цих ділянках у поточному році (про види та обсяги робіт, які необхідно виконати на зазначених ділянках доріг для покращення їхнього стану, та передбачені видатки з Державного бюджету України чи інших джерел на виконання обсягів робіт на цих ділянках у поточному році).</a:t>
            </a:r>
            <a:endParaRPr lang="uk-UA"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smtClean="0"/>
              <a:t>МЕХАНІЗМ СПІВПРАЦІ НА УМОВАХ СПІВФІНАНСУВАННЯ</a:t>
            </a:r>
            <a:endParaRPr lang="ru-RU" sz="2200" dirty="0"/>
          </a:p>
        </p:txBody>
      </p:sp>
      <p:sp>
        <p:nvSpPr>
          <p:cNvPr id="4" name="Содержимое 3"/>
          <p:cNvSpPr>
            <a:spLocks noGrp="1"/>
          </p:cNvSpPr>
          <p:nvPr>
            <p:ph sz="quarter" idx="1"/>
          </p:nvPr>
        </p:nvSpPr>
        <p:spPr/>
        <p:txBody>
          <a:bodyPr>
            <a:normAutofit fontScale="85000" lnSpcReduction="20000"/>
          </a:bodyPr>
          <a:lstStyle/>
          <a:p>
            <a:pPr>
              <a:buNone/>
            </a:pPr>
            <a:r>
              <a:rPr lang="uk-UA" dirty="0" smtClean="0">
                <a:latin typeface="Arial" pitchFamily="34" charset="0"/>
                <a:cs typeface="Arial" pitchFamily="34" charset="0"/>
              </a:rPr>
              <a:t>Крок 3</a:t>
            </a:r>
          </a:p>
          <a:p>
            <a:pPr>
              <a:buNone/>
            </a:pPr>
            <a:r>
              <a:rPr lang="uk-UA" dirty="0" smtClean="0">
                <a:latin typeface="Arial" pitchFamily="34" charset="0"/>
                <a:cs typeface="Arial" pitchFamily="34" charset="0"/>
              </a:rPr>
              <a:t>Протягом 15 робочих днів САД, або відповідний підрозділ ОДА у відповідній області надає інформацію щодо визначених у запиті ділянок автомобільних доріг загального користування: </a:t>
            </a:r>
          </a:p>
          <a:p>
            <a:r>
              <a:rPr lang="uk-UA" dirty="0" smtClean="0">
                <a:latin typeface="Arial" pitchFamily="34" charset="0"/>
                <a:cs typeface="Arial" pitchFamily="34" charset="0"/>
              </a:rPr>
              <a:t>підтвердження приналежності дороги до мережі доріг загального користування державного (постанова КМУ) або місцевого (рішення ОДА) значення, її індекс, номер та назва, класифікація дороги, тип покриття, категорія, наявність дорожнього облаштування та штучних споруд тощо</a:t>
            </a:r>
          </a:p>
          <a:p>
            <a:r>
              <a:rPr lang="uk-UA" dirty="0" smtClean="0">
                <a:latin typeface="Arial" pitchFamily="34" charset="0"/>
                <a:cs typeface="Arial" pitchFamily="34" charset="0"/>
              </a:rPr>
              <a:t>види робіт, які необхідно виконати (будівництво, реконструкція, капітальний ремонт, поточний середній ремонт, поточний дрібний ремонт або експлуатаційне утримання) — набір робіт або дефектний акт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endParaRPr lang="uk-UA" sz="2200" dirty="0" smtClean="0">
              <a:latin typeface="Arial" pitchFamily="34" charset="0"/>
              <a:cs typeface="Arial" pitchFamily="34" charset="0"/>
            </a:endParaRPr>
          </a:p>
          <a:p>
            <a:r>
              <a:rPr lang="uk-UA" sz="2200" dirty="0" smtClean="0">
                <a:latin typeface="Arial" pitchFamily="34" charset="0"/>
                <a:cs typeface="Arial" pitchFamily="34" charset="0"/>
              </a:rPr>
              <a:t>довідка щодо наявності розробленої та затвердженої ПКД, із зазначенням визначеного обсягу робіт у фізичних показниках та грошовому вимірі, а у випадку відсутності документації, орієнтовний обсяг . </a:t>
            </a:r>
          </a:p>
          <a:p>
            <a:pPr>
              <a:buNone/>
            </a:pPr>
            <a:endParaRPr lang="uk-UA" sz="2200" dirty="0" smtClean="0">
              <a:latin typeface="Arial" pitchFamily="34" charset="0"/>
              <a:cs typeface="Arial" pitchFamily="34" charset="0"/>
            </a:endParaRPr>
          </a:p>
          <a:p>
            <a:pPr>
              <a:buNone/>
            </a:pPr>
            <a:r>
              <a:rPr lang="uk-UA" sz="2200" dirty="0" smtClean="0">
                <a:latin typeface="Arial" pitchFamily="34" charset="0"/>
                <a:cs typeface="Arial" pitchFamily="34" charset="0"/>
              </a:rPr>
              <a:t>Якщо об’єкт розпочато, додатково зазначається обсяг уже виконаних робіт на об’єкті та необхідний обсяг робіт до їх завершення. </a:t>
            </a:r>
          </a:p>
        </p:txBody>
      </p:sp>
      <p:sp>
        <p:nvSpPr>
          <p:cNvPr id="5" name="Заголовок 1"/>
          <p:cNvSpPr>
            <a:spLocks noGrp="1"/>
          </p:cNvSpPr>
          <p:nvPr>
            <p:ph type="title"/>
          </p:nvPr>
        </p:nvSpPr>
        <p:spPr>
          <a:xfrm>
            <a:off x="323528" y="332656"/>
            <a:ext cx="8534400" cy="758952"/>
          </a:xfrm>
        </p:spPr>
        <p:txBody>
          <a:bodyPr>
            <a:normAutofit/>
          </a:bodyPr>
          <a:lstStyle/>
          <a:p>
            <a:r>
              <a:rPr lang="ru-RU" sz="2200" b="1" dirty="0" smtClean="0">
                <a:latin typeface="Arial" pitchFamily="34" charset="0"/>
                <a:cs typeface="Arial" pitchFamily="34" charset="0"/>
              </a:rPr>
              <a:t>МЕХАНІЗМ СПІВПРАЦІ НА УМОВАХ СПІВФІНАНСУВАННЯ</a:t>
            </a:r>
            <a:endParaRPr lang="ru-RU" sz="22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a:bodyPr>
          <a:lstStyle/>
          <a:p>
            <a:r>
              <a:rPr lang="ru-RU" sz="2200" b="1" dirty="0" smtClean="0"/>
              <a:t>МЕХАНІЗМ СПІВПРАЦІ НА УМОВАХ СПІВФІНАНСУВАННЯ</a:t>
            </a:r>
            <a:endParaRPr lang="ru-RU" sz="2200" dirty="0"/>
          </a:p>
        </p:txBody>
      </p:sp>
      <p:sp>
        <p:nvSpPr>
          <p:cNvPr id="4" name="Содержимое 3"/>
          <p:cNvSpPr>
            <a:spLocks noGrp="1"/>
          </p:cNvSpPr>
          <p:nvPr>
            <p:ph sz="quarter" idx="1"/>
          </p:nvPr>
        </p:nvSpPr>
        <p:spPr/>
        <p:txBody>
          <a:bodyPr>
            <a:normAutofit/>
          </a:bodyPr>
          <a:lstStyle/>
          <a:p>
            <a:endParaRPr lang="uk-UA" sz="2200" dirty="0" smtClean="0">
              <a:latin typeface="Arial" pitchFamily="34" charset="0"/>
              <a:cs typeface="Arial" pitchFamily="34" charset="0"/>
            </a:endParaRPr>
          </a:p>
          <a:p>
            <a:r>
              <a:rPr lang="uk-UA" sz="2200" dirty="0" smtClean="0">
                <a:latin typeface="Arial" pitchFamily="34" charset="0"/>
                <a:cs typeface="Arial" pitchFamily="34" charset="0"/>
              </a:rPr>
              <a:t>фінансово-економічний відділ надає інформацію щодо передбаченого обсягу фінансування для оплати необхідних робіт в розрізі джерел фінансування та щодо потреб у додаткових видатках для оплати необхідних робіт на об’єкті; </a:t>
            </a:r>
          </a:p>
          <a:p>
            <a:pPr>
              <a:buNone/>
            </a:pPr>
            <a:endParaRPr lang="uk-UA" sz="2200" dirty="0" smtClean="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a:bodyPr>
          <a:lstStyle/>
          <a:p>
            <a:r>
              <a:rPr lang="ru-RU" sz="2200" b="1" dirty="0" smtClean="0">
                <a:latin typeface="Arial" pitchFamily="34" charset="0"/>
                <a:cs typeface="Arial" pitchFamily="34" charset="0"/>
              </a:rPr>
              <a:t>МЕХАНІЗМ СПІВПРАЦІ НА УМОВАХ СПІВФІНАНСУВАННЯ</a:t>
            </a:r>
            <a:endParaRPr lang="ru-RU" sz="2200" dirty="0">
              <a:latin typeface="Arial" pitchFamily="34" charset="0"/>
              <a:cs typeface="Arial" pitchFamily="34" charset="0"/>
            </a:endParaRPr>
          </a:p>
        </p:txBody>
      </p:sp>
      <p:sp>
        <p:nvSpPr>
          <p:cNvPr id="4" name="Содержимое 3"/>
          <p:cNvSpPr>
            <a:spLocks noGrp="1"/>
          </p:cNvSpPr>
          <p:nvPr>
            <p:ph sz="quarter" idx="1"/>
          </p:nvPr>
        </p:nvSpPr>
        <p:spPr/>
        <p:txBody>
          <a:bodyPr>
            <a:normAutofit/>
          </a:bodyPr>
          <a:lstStyle/>
          <a:p>
            <a:pPr>
              <a:buNone/>
            </a:pPr>
            <a:r>
              <a:rPr lang="uk-UA" sz="2200" dirty="0" smtClean="0">
                <a:latin typeface="Arial" pitchFamily="34" charset="0"/>
                <a:cs typeface="Arial" pitchFamily="34" charset="0"/>
              </a:rPr>
              <a:t>Крок 4</a:t>
            </a:r>
          </a:p>
          <a:p>
            <a:pPr>
              <a:buNone/>
            </a:pPr>
            <a:r>
              <a:rPr lang="uk-UA" sz="2200" dirty="0" smtClean="0">
                <a:latin typeface="Arial" pitchFamily="34" charset="0"/>
                <a:cs typeface="Arial" pitchFamily="34" charset="0"/>
              </a:rPr>
              <a:t>За результатами розгляду інформації ОМС  приймають рішення щодо виділення коштів із місцевого бюджету на фінансування об’єктів будівництва, реконструкції, ремонту або утримання автомобільних доріг загального користування місцевого значення, капітального та поточного ремонту доріг, які є складовими автомобільних доріг державного/місцевого значення.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80728"/>
            <a:ext cx="4211960" cy="4467952"/>
          </a:xfrm>
        </p:spPr>
        <p:txBody>
          <a:bodyPr>
            <a:normAutofit fontScale="92500" lnSpcReduction="10000"/>
          </a:bodyPr>
          <a:lstStyle/>
          <a:p>
            <a:pPr algn="ctr">
              <a:buNone/>
            </a:pPr>
            <a:endParaRPr lang="uk-UA" b="1" dirty="0" smtClean="0">
              <a:latin typeface="Book Antiqua" pitchFamily="18" charset="0"/>
            </a:endParaRPr>
          </a:p>
          <a:p>
            <a:pPr algn="ctr">
              <a:buNone/>
            </a:pPr>
            <a:r>
              <a:rPr lang="uk-UA" b="1" dirty="0" err="1" smtClean="0">
                <a:latin typeface="Book Antiqua" pitchFamily="18" charset="0"/>
              </a:rPr>
              <a:t>Мы</a:t>
            </a:r>
            <a:r>
              <a:rPr lang="uk-UA" b="1" dirty="0" smtClean="0">
                <a:latin typeface="Book Antiqua" pitchFamily="18" charset="0"/>
              </a:rPr>
              <a:t> </a:t>
            </a:r>
            <a:r>
              <a:rPr lang="uk-UA" b="1" dirty="0" err="1" smtClean="0">
                <a:latin typeface="Book Antiqua" pitchFamily="18" charset="0"/>
              </a:rPr>
              <a:t>строим</a:t>
            </a:r>
            <a:r>
              <a:rPr lang="uk-UA" b="1" dirty="0" smtClean="0">
                <a:latin typeface="Book Antiqua" pitchFamily="18" charset="0"/>
              </a:rPr>
              <a:t> </a:t>
            </a:r>
            <a:r>
              <a:rPr lang="uk-UA" b="1" dirty="0" err="1" smtClean="0">
                <a:latin typeface="Book Antiqua" pitchFamily="18" charset="0"/>
              </a:rPr>
              <a:t>хорошие</a:t>
            </a:r>
            <a:r>
              <a:rPr lang="uk-UA" b="1" dirty="0" smtClean="0">
                <a:latin typeface="Book Antiqua" pitchFamily="18" charset="0"/>
              </a:rPr>
              <a:t> дороги не потому </a:t>
            </a:r>
            <a:r>
              <a:rPr lang="uk-UA" b="1" dirty="0" err="1" smtClean="0">
                <a:latin typeface="Book Antiqua" pitchFamily="18" charset="0"/>
              </a:rPr>
              <a:t>что</a:t>
            </a:r>
            <a:endParaRPr lang="uk-UA" b="1" dirty="0" smtClean="0">
              <a:latin typeface="Book Antiqua" pitchFamily="18" charset="0"/>
            </a:endParaRPr>
          </a:p>
          <a:p>
            <a:pPr algn="ctr">
              <a:buNone/>
            </a:pPr>
            <a:r>
              <a:rPr lang="uk-UA" b="1" dirty="0" smtClean="0">
                <a:latin typeface="Book Antiqua" pitchFamily="18" charset="0"/>
              </a:rPr>
              <a:t> </a:t>
            </a:r>
            <a:r>
              <a:rPr lang="uk-UA" b="1" dirty="0" err="1" smtClean="0">
                <a:latin typeface="Book Antiqua" pitchFamily="18" charset="0"/>
              </a:rPr>
              <a:t>богатые</a:t>
            </a:r>
            <a:r>
              <a:rPr lang="uk-UA" b="1" dirty="0" smtClean="0">
                <a:latin typeface="Book Antiqua" pitchFamily="18" charset="0"/>
              </a:rPr>
              <a:t>, </a:t>
            </a:r>
            <a:endParaRPr lang="en-US" b="1" dirty="0" smtClean="0">
              <a:latin typeface="Book Antiqua" pitchFamily="18" charset="0"/>
            </a:endParaRPr>
          </a:p>
          <a:p>
            <a:pPr algn="ctr">
              <a:buNone/>
            </a:pPr>
            <a:r>
              <a:rPr lang="uk-UA" b="1" dirty="0" smtClean="0">
                <a:latin typeface="Book Antiqua" pitchFamily="18" charset="0"/>
              </a:rPr>
              <a:t>а </a:t>
            </a:r>
            <a:r>
              <a:rPr lang="uk-UA" b="1" dirty="0" err="1" smtClean="0">
                <a:latin typeface="Book Antiqua" pitchFamily="18" charset="0"/>
              </a:rPr>
              <a:t>мы</a:t>
            </a:r>
            <a:r>
              <a:rPr lang="uk-UA" b="1" dirty="0" smtClean="0">
                <a:latin typeface="Book Antiqua" pitchFamily="18" charset="0"/>
              </a:rPr>
              <a:t> </a:t>
            </a:r>
            <a:r>
              <a:rPr lang="uk-UA" b="1" dirty="0" err="1" smtClean="0">
                <a:latin typeface="Book Antiqua" pitchFamily="18" charset="0"/>
              </a:rPr>
              <a:t>богатые</a:t>
            </a:r>
            <a:r>
              <a:rPr lang="uk-UA" b="1" dirty="0" smtClean="0">
                <a:latin typeface="Book Antiqua" pitchFamily="18" charset="0"/>
              </a:rPr>
              <a:t> потому </a:t>
            </a:r>
            <a:r>
              <a:rPr lang="uk-UA" b="1" dirty="0" err="1" smtClean="0">
                <a:latin typeface="Book Antiqua" pitchFamily="18" charset="0"/>
              </a:rPr>
              <a:t>что</a:t>
            </a:r>
            <a:r>
              <a:rPr lang="uk-UA" b="1" dirty="0" smtClean="0">
                <a:latin typeface="Book Antiqua" pitchFamily="18" charset="0"/>
              </a:rPr>
              <a:t> </a:t>
            </a:r>
            <a:r>
              <a:rPr lang="uk-UA" b="1" dirty="0" err="1" smtClean="0">
                <a:latin typeface="Book Antiqua" pitchFamily="18" charset="0"/>
              </a:rPr>
              <a:t>строим</a:t>
            </a:r>
            <a:r>
              <a:rPr lang="uk-UA" b="1" dirty="0" smtClean="0">
                <a:latin typeface="Book Antiqua" pitchFamily="18" charset="0"/>
              </a:rPr>
              <a:t> </a:t>
            </a:r>
            <a:endParaRPr lang="en-US" b="1" dirty="0" smtClean="0">
              <a:latin typeface="Book Antiqua" pitchFamily="18" charset="0"/>
            </a:endParaRPr>
          </a:p>
          <a:p>
            <a:pPr algn="ctr">
              <a:buNone/>
            </a:pPr>
            <a:r>
              <a:rPr lang="uk-UA" sz="3500" b="1" dirty="0" err="1" smtClean="0">
                <a:solidFill>
                  <a:srgbClr val="FF0000"/>
                </a:solidFill>
                <a:latin typeface="Book Antiqua" pitchFamily="18" charset="0"/>
              </a:rPr>
              <a:t>хорошие</a:t>
            </a:r>
            <a:r>
              <a:rPr lang="uk-UA" sz="3500" b="1" dirty="0" smtClean="0">
                <a:solidFill>
                  <a:srgbClr val="FF0000"/>
                </a:solidFill>
                <a:latin typeface="Book Antiqua" pitchFamily="18" charset="0"/>
              </a:rPr>
              <a:t> дороги</a:t>
            </a:r>
            <a:endParaRPr lang="ru-RU" sz="3500" dirty="0" smtClean="0">
              <a:solidFill>
                <a:srgbClr val="FF0000"/>
              </a:solidFill>
              <a:latin typeface="Book Antiqua" pitchFamily="18" charset="0"/>
            </a:endParaRPr>
          </a:p>
          <a:p>
            <a:pPr algn="r">
              <a:buNone/>
            </a:pPr>
            <a:endParaRPr lang="uk-UA" dirty="0" smtClean="0">
              <a:latin typeface="Book Antiqua" pitchFamily="18" charset="0"/>
            </a:endParaRPr>
          </a:p>
          <a:p>
            <a:pPr algn="r">
              <a:buNone/>
            </a:pPr>
            <a:endParaRPr lang="uk-UA" dirty="0" smtClean="0">
              <a:latin typeface="Book Antiqua" pitchFamily="18" charset="0"/>
            </a:endParaRPr>
          </a:p>
          <a:p>
            <a:pPr algn="r">
              <a:buNone/>
            </a:pPr>
            <a:r>
              <a:rPr lang="uk-UA" dirty="0" smtClean="0">
                <a:latin typeface="Book Antiqua" pitchFamily="18" charset="0"/>
              </a:rPr>
              <a:t>(</a:t>
            </a:r>
            <a:r>
              <a:rPr lang="uk-UA" dirty="0" err="1" smtClean="0">
                <a:latin typeface="Book Antiqua" pitchFamily="18" charset="0"/>
              </a:rPr>
              <a:t>американская</a:t>
            </a:r>
            <a:r>
              <a:rPr lang="uk-UA" dirty="0" smtClean="0">
                <a:latin typeface="Book Antiqua" pitchFamily="18" charset="0"/>
              </a:rPr>
              <a:t> </a:t>
            </a:r>
            <a:r>
              <a:rPr lang="uk-UA" dirty="0" err="1" smtClean="0">
                <a:latin typeface="Book Antiqua" pitchFamily="18" charset="0"/>
              </a:rPr>
              <a:t>пословица</a:t>
            </a:r>
            <a:r>
              <a:rPr lang="uk-UA" dirty="0" smtClean="0">
                <a:latin typeface="Book Antiqua" pitchFamily="18" charset="0"/>
              </a:rPr>
              <a:t>)</a:t>
            </a:r>
            <a:endParaRPr lang="ru-RU" dirty="0">
              <a:latin typeface="Book Antiqua" pitchFamily="18" charset="0"/>
            </a:endParaRPr>
          </a:p>
        </p:txBody>
      </p:sp>
      <p:pic>
        <p:nvPicPr>
          <p:cNvPr id="5" name="Picture 2" descr="D:\Текущие\Grants\Британия 2018-2019\1 этап\ОСЛЕЖИВАНИЕ ИТОГОВ\original_photo-thumb_650.jpg"/>
          <p:cNvPicPr>
            <a:picLocks noChangeAspect="1" noChangeArrowheads="1"/>
          </p:cNvPicPr>
          <p:nvPr/>
        </p:nvPicPr>
        <p:blipFill>
          <a:blip r:embed="rId2" cstate="print"/>
          <a:srcRect l="13307" r="20282" b="8573"/>
          <a:stretch>
            <a:fillRect/>
          </a:stretch>
        </p:blipFill>
        <p:spPr bwMode="auto">
          <a:xfrm>
            <a:off x="4303790" y="980728"/>
            <a:ext cx="4840210" cy="443711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a:bodyPr>
          <a:lstStyle/>
          <a:p>
            <a:r>
              <a:rPr lang="ru-RU" sz="2200" b="1" dirty="0" smtClean="0">
                <a:latin typeface="Arial" pitchFamily="34" charset="0"/>
                <a:cs typeface="Arial" pitchFamily="34" charset="0"/>
              </a:rPr>
              <a:t>МЕХАНІЗМ СПІВПРАЦІ НА УМОВАХ СПІВФІНАНСУВАННЯ</a:t>
            </a:r>
            <a:endParaRPr lang="ru-RU" sz="2200" dirty="0">
              <a:latin typeface="Arial" pitchFamily="34" charset="0"/>
              <a:cs typeface="Arial" pitchFamily="34" charset="0"/>
            </a:endParaRPr>
          </a:p>
        </p:txBody>
      </p:sp>
      <p:sp>
        <p:nvSpPr>
          <p:cNvPr id="4" name="Содержимое 3"/>
          <p:cNvSpPr>
            <a:spLocks noGrp="1"/>
          </p:cNvSpPr>
          <p:nvPr>
            <p:ph sz="quarter" idx="1"/>
          </p:nvPr>
        </p:nvSpPr>
        <p:spPr/>
        <p:txBody>
          <a:bodyPr>
            <a:noAutofit/>
          </a:bodyPr>
          <a:lstStyle/>
          <a:p>
            <a:pPr>
              <a:buNone/>
            </a:pPr>
            <a:r>
              <a:rPr lang="uk-UA" sz="2000" dirty="0" smtClean="0">
                <a:latin typeface="Arial" pitchFamily="34" charset="0"/>
                <a:cs typeface="Arial" pitchFamily="34" charset="0"/>
              </a:rPr>
              <a:t>Крок 4</a:t>
            </a:r>
          </a:p>
          <a:p>
            <a:pPr>
              <a:buNone/>
            </a:pPr>
            <a:r>
              <a:rPr lang="uk-UA" sz="2000" dirty="0" smtClean="0">
                <a:latin typeface="Arial" pitchFamily="34" charset="0"/>
                <a:cs typeface="Arial" pitchFamily="34" charset="0"/>
              </a:rPr>
              <a:t>Рішення ОМС обов’язково повинно зазначати: </a:t>
            </a:r>
          </a:p>
          <a:p>
            <a:r>
              <a:rPr lang="uk-UA" sz="2000" dirty="0" smtClean="0">
                <a:latin typeface="Arial" pitchFamily="34" charset="0"/>
                <a:cs typeface="Arial" pitchFamily="34" charset="0"/>
              </a:rPr>
              <a:t>затвердження програми, згідно якої здійснюються видатки на утримання та ремонт доріг, а також про місцевий бюджет у частині фінансування ремонту доріг загального користування; </a:t>
            </a:r>
          </a:p>
          <a:p>
            <a:pPr algn="just"/>
            <a:r>
              <a:rPr lang="uk-UA" sz="2000" dirty="0" smtClean="0">
                <a:latin typeface="Arial" pitchFamily="34" charset="0"/>
                <a:cs typeface="Arial" pitchFamily="34" charset="0"/>
              </a:rPr>
              <a:t>в бюджеті передбачені видатки на ремонт доріг загального користування і в дохідній, і у видатковій частині; </a:t>
            </a:r>
          </a:p>
          <a:p>
            <a:pPr algn="just"/>
            <a:r>
              <a:rPr lang="uk-UA" sz="2000" dirty="0" smtClean="0">
                <a:latin typeface="Arial" pitchFamily="34" charset="0"/>
                <a:cs typeface="Arial" pitchFamily="34" charset="0"/>
              </a:rPr>
              <a:t>найменування об’єкта, вид робіт та обсяг видатків, який передбачено на фінансування робіт на об’єкті;</a:t>
            </a:r>
          </a:p>
          <a:p>
            <a:pPr algn="just"/>
            <a:r>
              <a:rPr lang="uk-UA" sz="2000" dirty="0" smtClean="0">
                <a:latin typeface="Arial" pitchFamily="34" charset="0"/>
                <a:cs typeface="Arial" pitchFamily="34" charset="0"/>
              </a:rPr>
              <a:t>головного розпорядник коштів місцевого бюджету, одержувача бюджетних коштів та замовника виконання робіт (</a:t>
            </a:r>
            <a:r>
              <a:rPr lang="uk-UA" sz="2000" dirty="0" err="1" smtClean="0">
                <a:latin typeface="Arial" pitchFamily="34" charset="0"/>
                <a:cs typeface="Arial" pitchFamily="34" charset="0"/>
              </a:rPr>
              <a:t>співзамовником</a:t>
            </a:r>
            <a:r>
              <a:rPr lang="uk-UA" sz="2000" dirty="0" smtClean="0">
                <a:latin typeface="Arial" pitchFamily="34" charset="0"/>
                <a:cs typeface="Arial" pitchFamily="34" charset="0"/>
              </a:rPr>
              <a:t> робіт - відповідний орган місцевого самоврядування, який діє на основі договору про співфінансування утримання чи ремонту ділянки автомобільної дороги, на якій заплановані роботи).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a:bodyPr>
          <a:lstStyle/>
          <a:p>
            <a:r>
              <a:rPr lang="ru-RU" sz="2200" b="1" dirty="0" smtClean="0">
                <a:latin typeface="Arial" pitchFamily="34" charset="0"/>
                <a:cs typeface="Arial" pitchFamily="34" charset="0"/>
              </a:rPr>
              <a:t>МЕХАНІЗМ СПІВПРАЦІ НА УМОВАХ СПІВФІНАНСУВАННЯ</a:t>
            </a:r>
            <a:endParaRPr lang="ru-RU" sz="2200" dirty="0">
              <a:latin typeface="Arial" pitchFamily="34" charset="0"/>
              <a:cs typeface="Arial" pitchFamily="34" charset="0"/>
            </a:endParaRPr>
          </a:p>
        </p:txBody>
      </p:sp>
      <p:sp>
        <p:nvSpPr>
          <p:cNvPr id="4" name="Содержимое 3"/>
          <p:cNvSpPr>
            <a:spLocks noGrp="1"/>
          </p:cNvSpPr>
          <p:nvPr>
            <p:ph sz="quarter" idx="1"/>
          </p:nvPr>
        </p:nvSpPr>
        <p:spPr/>
        <p:txBody>
          <a:bodyPr>
            <a:normAutofit/>
          </a:bodyPr>
          <a:lstStyle/>
          <a:p>
            <a:pPr>
              <a:buNone/>
            </a:pPr>
            <a:r>
              <a:rPr lang="uk-UA" sz="2200" dirty="0" smtClean="0">
                <a:latin typeface="Arial" pitchFamily="34" charset="0"/>
                <a:cs typeface="Arial" pitchFamily="34" charset="0"/>
              </a:rPr>
              <a:t>Крок 4</a:t>
            </a:r>
          </a:p>
          <a:p>
            <a:pPr>
              <a:buNone/>
            </a:pPr>
            <a:r>
              <a:rPr lang="uk-UA" sz="2200" dirty="0" smtClean="0">
                <a:latin typeface="Arial" pitchFamily="34" charset="0"/>
                <a:cs typeface="Arial" pitchFamily="34" charset="0"/>
              </a:rPr>
              <a:t>Договір, що укладається з територіальним підрозділом САД/ОДА, є невід'ємною частиною такого рішення. Саме цим договором визначаються умови спрямування та використання коштів відповідних місцевих бюджетів на цілі, пов'язані з реалізацією таких програм (спільне фінансування з визначенням часткової участі, перелік ділянок доріг державного/місцевого значення, виконавці тощо).</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a:bodyPr>
          <a:lstStyle/>
          <a:p>
            <a:r>
              <a:rPr lang="ru-RU" sz="2200" b="1" dirty="0" smtClean="0">
                <a:latin typeface="Arial" pitchFamily="34" charset="0"/>
                <a:cs typeface="Arial" pitchFamily="34" charset="0"/>
              </a:rPr>
              <a:t>МЕХАНІЗМ СПІВПРАЦІ НА УМОВАХ СПІВФІНАНСУВАННЯ</a:t>
            </a:r>
            <a:endParaRPr lang="ru-RU" sz="2200" dirty="0">
              <a:latin typeface="Arial" pitchFamily="34" charset="0"/>
              <a:cs typeface="Arial" pitchFamily="34" charset="0"/>
            </a:endParaRPr>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sz="2100" dirty="0" smtClean="0">
                <a:latin typeface="Arial" pitchFamily="34" charset="0"/>
                <a:cs typeface="Arial" pitchFamily="34" charset="0"/>
              </a:rPr>
              <a:t>Крок 5</a:t>
            </a:r>
          </a:p>
          <a:p>
            <a:pPr>
              <a:buNone/>
            </a:pPr>
            <a:r>
              <a:rPr lang="uk-UA" sz="2100" dirty="0" smtClean="0">
                <a:latin typeface="Arial" pitchFamily="34" charset="0"/>
                <a:cs typeface="Arial" pitchFamily="34" charset="0"/>
              </a:rPr>
              <a:t>- Рішення щодо виділення коштів із місцевого бюджету</a:t>
            </a:r>
          </a:p>
          <a:p>
            <a:pPr>
              <a:buNone/>
            </a:pPr>
            <a:r>
              <a:rPr lang="uk-UA" sz="2100" dirty="0" smtClean="0">
                <a:latin typeface="Arial" pitchFamily="34" charset="0"/>
                <a:cs typeface="Arial" pitchFamily="34" charset="0"/>
              </a:rPr>
              <a:t>- Програма на утримання та ремонт доріг, згідно якої здійснюються видатки на утримання та ремонт доріг, </a:t>
            </a:r>
          </a:p>
          <a:p>
            <a:pPr>
              <a:buNone/>
            </a:pPr>
            <a:r>
              <a:rPr lang="uk-UA" sz="2100" dirty="0" smtClean="0">
                <a:latin typeface="Arial" pitchFamily="34" charset="0"/>
                <a:cs typeface="Arial" pitchFamily="34" charset="0"/>
              </a:rPr>
              <a:t>- Рішення про визнання САД/</a:t>
            </a:r>
            <a:r>
              <a:rPr lang="uk-UA" sz="2100" dirty="0" err="1" smtClean="0">
                <a:latin typeface="Arial" pitchFamily="34" charset="0"/>
                <a:cs typeface="Arial" pitchFamily="34" charset="0"/>
              </a:rPr>
              <a:t>ОДАу</a:t>
            </a:r>
            <a:r>
              <a:rPr lang="uk-UA" sz="2100" dirty="0" smtClean="0">
                <a:latin typeface="Arial" pitchFamily="34" charset="0"/>
                <a:cs typeface="Arial" pitchFamily="34" charset="0"/>
              </a:rPr>
              <a:t> відповідній області замовником і одержувачем бюджетних коштів, </a:t>
            </a:r>
          </a:p>
          <a:p>
            <a:pPr>
              <a:buNone/>
            </a:pPr>
            <a:r>
              <a:rPr lang="uk-UA" sz="2100" dirty="0" smtClean="0">
                <a:latin typeface="Arial" pitchFamily="34" charset="0"/>
                <a:cs typeface="Arial" pitchFamily="34" charset="0"/>
              </a:rPr>
              <a:t>- Підтвердження про внесення до казначейської мережі розпорядників та одержувачів коштів САД/ОДА у відповідній області </a:t>
            </a:r>
          </a:p>
          <a:p>
            <a:pPr>
              <a:buNone/>
            </a:pPr>
            <a:r>
              <a:rPr lang="uk-UA" sz="2100" dirty="0" smtClean="0">
                <a:latin typeface="Arial" pitchFamily="34" charset="0"/>
                <a:cs typeface="Arial" pitchFamily="34" charset="0"/>
              </a:rPr>
              <a:t>- План використання бюджетних коштів і розпис </a:t>
            </a:r>
          </a:p>
          <a:p>
            <a:pPr algn="just">
              <a:buNone/>
            </a:pPr>
            <a:r>
              <a:rPr lang="uk-UA" sz="2100" i="1" u="sng" dirty="0" smtClean="0">
                <a:latin typeface="Arial" pitchFamily="34" charset="0"/>
                <a:cs typeface="Arial" pitchFamily="34" charset="0"/>
              </a:rPr>
              <a:t>потрібно надати САД/ОДА відповідній області, яка є балансоутримувачем доріг загального користування державного /місцевого значення</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a:bodyPr>
          <a:lstStyle/>
          <a:p>
            <a:r>
              <a:rPr lang="ru-RU" sz="2200" b="1" dirty="0" smtClean="0">
                <a:latin typeface="Arial" pitchFamily="34" charset="0"/>
                <a:cs typeface="Arial" pitchFamily="34" charset="0"/>
              </a:rPr>
              <a:t>МЕХАНІЗМ СПІВПРАЦІ НА УМОВАХ СПІВФІНАНСУВАННЯ</a:t>
            </a:r>
            <a:endParaRPr lang="ru-RU" sz="2200" dirty="0">
              <a:latin typeface="Arial" pitchFamily="34" charset="0"/>
              <a:cs typeface="Arial" pitchFamily="34" charset="0"/>
            </a:endParaRPr>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dirty="0" smtClean="0">
                <a:latin typeface="Arial" pitchFamily="34" charset="0"/>
                <a:cs typeface="Arial" pitchFamily="34" charset="0"/>
              </a:rPr>
              <a:t>Крок 6</a:t>
            </a:r>
          </a:p>
          <a:p>
            <a:pPr>
              <a:buNone/>
            </a:pPr>
            <a:r>
              <a:rPr lang="uk-UA" sz="2800" dirty="0" smtClean="0">
                <a:latin typeface="Arial" pitchFamily="34" charset="0"/>
                <a:cs typeface="Arial" pitchFamily="34" charset="0"/>
              </a:rPr>
              <a:t>орган місцевого самоврядування має внести САД/структурний підрозділ ОДА у відповідній області в мережу одержувачів бюджетних коштів у казначействі. </a:t>
            </a:r>
            <a:endParaRPr lang="uk-UA" sz="3100" u="sng" dirty="0" smtClean="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a:bodyPr>
          <a:lstStyle/>
          <a:p>
            <a:r>
              <a:rPr lang="ru-RU" sz="2200" b="1" dirty="0" smtClean="0">
                <a:latin typeface="Arial" pitchFamily="34" charset="0"/>
                <a:cs typeface="Arial" pitchFamily="34" charset="0"/>
              </a:rPr>
              <a:t>МЕХАНІЗМ СПІВПРАЦІ НА УМОВАХ СПІВФІНАНСУВАННЯ</a:t>
            </a:r>
            <a:endParaRPr lang="ru-RU" sz="2200" dirty="0">
              <a:latin typeface="Arial" pitchFamily="34" charset="0"/>
              <a:cs typeface="Arial" pitchFamily="34" charset="0"/>
            </a:endParaRPr>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sz="2200" dirty="0" smtClean="0">
                <a:latin typeface="Arial" pitchFamily="34" charset="0"/>
                <a:cs typeface="Arial" pitchFamily="34" charset="0"/>
              </a:rPr>
              <a:t>Крок 7</a:t>
            </a:r>
          </a:p>
          <a:p>
            <a:r>
              <a:rPr lang="uk-UA" sz="2200" dirty="0" smtClean="0">
                <a:latin typeface="Arial" pitchFamily="34" charset="0"/>
                <a:cs typeface="Arial" pitchFamily="34" charset="0"/>
              </a:rPr>
              <a:t>Державні закупівлі товарів, робіт і послуг на об’єктах, визначених рішеннями про виділення коштів із місцевого бюджету на фінансування об’єктів будівництва, реконструкції, ремонту або утримання автомобільних доріг загального користування місцевого значення, капітального та поточного ремонту доріг, які є складовими автомобільних доріг державного значення, здійснює замовник робіт згідно з чинним законодавством.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34400" cy="758952"/>
          </a:xfrm>
        </p:spPr>
        <p:txBody>
          <a:bodyPr>
            <a:normAutofit/>
          </a:bodyPr>
          <a:lstStyle/>
          <a:p>
            <a:r>
              <a:rPr lang="ru-RU" sz="2200" b="1" dirty="0" smtClean="0">
                <a:latin typeface="Arial" pitchFamily="34" charset="0"/>
                <a:cs typeface="Arial" pitchFamily="34" charset="0"/>
              </a:rPr>
              <a:t>МЕХАНІЗМ СПІВПРАЦІ НА УМОВАХ СПІВФІНАНСУВАННЯ</a:t>
            </a:r>
            <a:endParaRPr lang="ru-RU" sz="2200" dirty="0">
              <a:latin typeface="Arial" pitchFamily="34" charset="0"/>
              <a:cs typeface="Arial" pitchFamily="34" charset="0"/>
            </a:endParaRPr>
          </a:p>
        </p:txBody>
      </p:sp>
      <p:sp>
        <p:nvSpPr>
          <p:cNvPr id="4" name="Содержимое 3"/>
          <p:cNvSpPr>
            <a:spLocks noGrp="1"/>
          </p:cNvSpPr>
          <p:nvPr>
            <p:ph sz="quarter" idx="1"/>
          </p:nvPr>
        </p:nvSpPr>
        <p:spPr>
          <a:xfrm>
            <a:off x="251520" y="1556792"/>
            <a:ext cx="8503920" cy="4998296"/>
          </a:xfrm>
        </p:spPr>
        <p:txBody>
          <a:bodyPr>
            <a:normAutofit/>
          </a:bodyPr>
          <a:lstStyle/>
          <a:p>
            <a:pPr>
              <a:buNone/>
            </a:pPr>
            <a:r>
              <a:rPr lang="uk-UA" sz="2200" dirty="0" smtClean="0">
                <a:latin typeface="Arial" pitchFamily="34" charset="0"/>
                <a:cs typeface="Arial" pitchFamily="34" charset="0"/>
              </a:rPr>
              <a:t>Крок 8</a:t>
            </a:r>
          </a:p>
          <a:p>
            <a:r>
              <a:rPr lang="uk-UA" sz="2200" dirty="0" smtClean="0">
                <a:latin typeface="Arial" pitchFamily="34" charset="0"/>
                <a:cs typeface="Arial" pitchFamily="34" charset="0"/>
              </a:rPr>
              <a:t>Копії прийнятих рішень щодо виділення коштів із місцевого бюджету на фінансування об’єктів будівництва, реконструкції, ремонту та утримання автомобільних доріг загального користування передаються заступнику начальника </a:t>
            </a:r>
            <a:r>
              <a:rPr lang="uk-UA" sz="2200" dirty="0" err="1" smtClean="0">
                <a:latin typeface="Arial" pitchFamily="34" charset="0"/>
                <a:cs typeface="Arial" pitchFamily="34" charset="0"/>
              </a:rPr>
              <a:t>САДу</a:t>
            </a:r>
            <a:r>
              <a:rPr lang="uk-UA" sz="2200" dirty="0" smtClean="0">
                <a:latin typeface="Arial" pitchFamily="34" charset="0"/>
                <a:cs typeface="Arial" pitchFamily="34" charset="0"/>
              </a:rPr>
              <a:t> відповідній області/ ОДА з метою врахування їх під час підготовки планів виконання робіт, а також для інформування Укравтодору.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buNone/>
            </a:pPr>
            <a:r>
              <a:rPr lang="uk-UA" sz="2200" dirty="0" err="1" smtClean="0">
                <a:latin typeface="Arial" pitchFamily="34" charset="0"/>
                <a:cs typeface="Arial" pitchFamily="34" charset="0"/>
              </a:rPr>
              <a:t>Секвест</a:t>
            </a:r>
            <a:r>
              <a:rPr lang="uk-UA" sz="2200" dirty="0" smtClean="0">
                <a:latin typeface="Arial" pitchFamily="34" charset="0"/>
                <a:cs typeface="Arial" pitchFamily="34" charset="0"/>
              </a:rPr>
              <a:t> місцевих бюджетів (</a:t>
            </a:r>
            <a:r>
              <a:rPr lang="en-US" sz="2200" dirty="0" smtClean="0">
                <a:latin typeface="Arial" pitchFamily="34" charset="0"/>
                <a:cs typeface="Arial" pitchFamily="34" charset="0"/>
              </a:rPr>
              <a:t>COVID-19)</a:t>
            </a:r>
          </a:p>
          <a:p>
            <a:pPr>
              <a:buNone/>
            </a:pPr>
            <a:r>
              <a:rPr lang="uk-UA" sz="2200" dirty="0" smtClean="0">
                <a:latin typeface="Arial" pitchFamily="34" charset="0"/>
                <a:cs typeface="Arial" pitchFamily="34" charset="0"/>
              </a:rPr>
              <a:t>Зміни до держбюджету від 13.04.20</a:t>
            </a:r>
          </a:p>
          <a:p>
            <a:r>
              <a:rPr lang="ru-RU" sz="2200" i="1" dirty="0" smtClean="0">
                <a:latin typeface="Arial" pitchFamily="34" charset="0"/>
                <a:cs typeface="Arial" pitchFamily="34" charset="0"/>
              </a:rPr>
              <a:t>ВВП у 2020 </a:t>
            </a:r>
            <a:r>
              <a:rPr lang="ru-RU" sz="2200" i="1" dirty="0" err="1" smtClean="0">
                <a:latin typeface="Arial" pitchFamily="34" charset="0"/>
                <a:cs typeface="Arial" pitchFamily="34" charset="0"/>
              </a:rPr>
              <a:t>році</a:t>
            </a:r>
            <a:r>
              <a:rPr lang="ru-RU" sz="2200" i="1" dirty="0" smtClean="0">
                <a:latin typeface="Arial" pitchFamily="34" charset="0"/>
                <a:cs typeface="Arial" pitchFamily="34" charset="0"/>
              </a:rPr>
              <a:t> </a:t>
            </a:r>
            <a:r>
              <a:rPr lang="ru-RU" sz="2200" i="1" dirty="0" err="1" smtClean="0">
                <a:latin typeface="Arial" pitchFamily="34" charset="0"/>
                <a:cs typeface="Arial" pitchFamily="34" charset="0"/>
              </a:rPr>
              <a:t>зменшиться</a:t>
            </a:r>
            <a:r>
              <a:rPr lang="ru-RU" sz="2200" i="1" dirty="0" smtClean="0">
                <a:latin typeface="Arial" pitchFamily="34" charset="0"/>
                <a:cs typeface="Arial" pitchFamily="34" charset="0"/>
              </a:rPr>
              <a:t> на 3,9%</a:t>
            </a:r>
            <a:r>
              <a:rPr lang="ru-RU" sz="2200" dirty="0" smtClean="0">
                <a:latin typeface="Arial" pitchFamily="34" charset="0"/>
                <a:cs typeface="Arial" pitchFamily="34" charset="0"/>
              </a:rPr>
              <a:t> </a:t>
            </a:r>
          </a:p>
          <a:p>
            <a:r>
              <a:rPr lang="ru-RU" sz="2200" i="1" dirty="0" err="1" smtClean="0">
                <a:latin typeface="Arial" pitchFamily="34" charset="0"/>
                <a:cs typeface="Arial" pitchFamily="34" charset="0"/>
              </a:rPr>
              <a:t>Інфляція</a:t>
            </a:r>
            <a:r>
              <a:rPr lang="ru-RU" sz="2200" i="1" smtClean="0">
                <a:latin typeface="Arial" pitchFamily="34" charset="0"/>
                <a:cs typeface="Arial" pitchFamily="34" charset="0"/>
              </a:rPr>
              <a:t> 8,7</a:t>
            </a:r>
            <a:r>
              <a:rPr lang="ru-RU" sz="2200" i="1" dirty="0" smtClean="0">
                <a:latin typeface="Arial" pitchFamily="34" charset="0"/>
                <a:cs typeface="Arial" pitchFamily="34" charset="0"/>
              </a:rPr>
              <a:t>%</a:t>
            </a:r>
            <a:r>
              <a:rPr lang="ru-RU" sz="2200" dirty="0" smtClean="0">
                <a:latin typeface="Arial" pitchFamily="34" charset="0"/>
                <a:cs typeface="Arial" pitchFamily="34" charset="0"/>
              </a:rPr>
              <a:t> (до </a:t>
            </a:r>
            <a:r>
              <a:rPr lang="ru-RU" sz="2200" dirty="0" err="1" smtClean="0">
                <a:latin typeface="Arial" pitchFamily="34" charset="0"/>
                <a:cs typeface="Arial" pitchFamily="34" charset="0"/>
              </a:rPr>
              <a:t>кризи</a:t>
            </a:r>
            <a:r>
              <a:rPr lang="ru-RU" sz="2200" dirty="0" smtClean="0">
                <a:latin typeface="Arial" pitchFamily="34" charset="0"/>
                <a:cs typeface="Arial" pitchFamily="34" charset="0"/>
              </a:rPr>
              <a:t> в 6%)</a:t>
            </a:r>
          </a:p>
          <a:p>
            <a:r>
              <a:rPr lang="ru-RU" sz="2200" i="1" dirty="0" smtClean="0">
                <a:latin typeface="Arial" pitchFamily="34" charset="0"/>
                <a:cs typeface="Arial" pitchFamily="34" charset="0"/>
              </a:rPr>
              <a:t>Курс </a:t>
            </a:r>
            <a:r>
              <a:rPr lang="ru-RU" sz="2200" i="1" dirty="0" err="1" smtClean="0">
                <a:latin typeface="Arial" pitchFamily="34" charset="0"/>
                <a:cs typeface="Arial" pitchFamily="34" charset="0"/>
              </a:rPr>
              <a:t>гривні</a:t>
            </a:r>
            <a:r>
              <a:rPr lang="ru-RU" sz="2200" i="1" dirty="0" smtClean="0">
                <a:latin typeface="Arial" pitchFamily="34" charset="0"/>
                <a:cs typeface="Arial" pitchFamily="34" charset="0"/>
              </a:rPr>
              <a:t> в </a:t>
            </a:r>
            <a:r>
              <a:rPr lang="ru-RU" sz="2200" i="1" dirty="0" err="1" smtClean="0">
                <a:latin typeface="Arial" pitchFamily="34" charset="0"/>
                <a:cs typeface="Arial" pitchFamily="34" charset="0"/>
              </a:rPr>
              <a:t>середньому</a:t>
            </a:r>
            <a:r>
              <a:rPr lang="ru-RU" sz="2200" i="1" dirty="0" smtClean="0">
                <a:latin typeface="Arial" pitchFamily="34" charset="0"/>
                <a:cs typeface="Arial" pitchFamily="34" charset="0"/>
              </a:rPr>
              <a:t> за 2020 </a:t>
            </a:r>
            <a:r>
              <a:rPr lang="ru-RU" sz="2200" i="1" dirty="0" err="1" smtClean="0">
                <a:latin typeface="Arial" pitchFamily="34" charset="0"/>
                <a:cs typeface="Arial" pitchFamily="34" charset="0"/>
              </a:rPr>
              <a:t>рік</a:t>
            </a:r>
            <a:r>
              <a:rPr lang="ru-RU" sz="2200" i="1" dirty="0" smtClean="0">
                <a:latin typeface="Arial" pitchFamily="34" charset="0"/>
                <a:cs typeface="Arial" pitchFamily="34" charset="0"/>
              </a:rPr>
              <a:t> буде 29,5 за </a:t>
            </a:r>
            <a:r>
              <a:rPr lang="ru-RU" sz="2200" i="1" dirty="0" err="1" smtClean="0">
                <a:latin typeface="Arial" pitchFamily="34" charset="0"/>
                <a:cs typeface="Arial" pitchFamily="34" charset="0"/>
              </a:rPr>
              <a:t>долар</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раніше</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очікували</a:t>
            </a:r>
            <a:r>
              <a:rPr lang="ru-RU" sz="2200" dirty="0" smtClean="0">
                <a:latin typeface="Arial" pitchFamily="34" charset="0"/>
                <a:cs typeface="Arial" pitchFamily="34" charset="0"/>
              </a:rPr>
              <a:t> курсу в 27).</a:t>
            </a:r>
          </a:p>
          <a:p>
            <a:r>
              <a:rPr lang="ru-RU" sz="2200" i="1" dirty="0" err="1" smtClean="0">
                <a:latin typeface="Arial" pitchFamily="34" charset="0"/>
                <a:cs typeface="Arial" pitchFamily="34" charset="0"/>
              </a:rPr>
              <a:t>Надходження</a:t>
            </a:r>
            <a:r>
              <a:rPr lang="ru-RU" sz="2200" i="1" dirty="0" smtClean="0">
                <a:latin typeface="Arial" pitchFamily="34" charset="0"/>
                <a:cs typeface="Arial" pitchFamily="34" charset="0"/>
              </a:rPr>
              <a:t> до </a:t>
            </a:r>
            <a:r>
              <a:rPr lang="ru-RU" sz="2200" i="1" dirty="0" err="1" smtClean="0">
                <a:latin typeface="Arial" pitchFamily="34" charset="0"/>
                <a:cs typeface="Arial" pitchFamily="34" charset="0"/>
              </a:rPr>
              <a:t>держбюджету</a:t>
            </a:r>
            <a:r>
              <a:rPr lang="ru-RU" sz="2200" i="1" dirty="0" smtClean="0">
                <a:latin typeface="Arial" pitchFamily="34" charset="0"/>
                <a:cs typeface="Arial" pitchFamily="34" charset="0"/>
              </a:rPr>
              <a:t> </a:t>
            </a:r>
            <a:r>
              <a:rPr lang="ru-RU" sz="2200" i="1" dirty="0" err="1" smtClean="0">
                <a:latin typeface="Arial" pitchFamily="34" charset="0"/>
                <a:cs typeface="Arial" pitchFamily="34" charset="0"/>
              </a:rPr>
              <a:t>зменшено</a:t>
            </a:r>
            <a:r>
              <a:rPr lang="ru-RU" sz="2200" i="1" dirty="0" smtClean="0">
                <a:latin typeface="Arial" pitchFamily="34" charset="0"/>
                <a:cs typeface="Arial" pitchFamily="34" charset="0"/>
              </a:rPr>
              <a:t> на 11%,</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і</a:t>
            </a:r>
            <a:r>
              <a:rPr lang="ru-RU" sz="2200" dirty="0" smtClean="0">
                <a:latin typeface="Arial" pitchFamily="34" charset="0"/>
                <a:cs typeface="Arial" pitchFamily="34" charset="0"/>
              </a:rPr>
              <a:t> за </a:t>
            </a:r>
            <a:r>
              <a:rPr lang="ru-RU" sz="2200" dirty="0" err="1" smtClean="0">
                <a:latin typeface="Arial" pitchFamily="34" charset="0"/>
                <a:cs typeface="Arial" pitchFamily="34" charset="0"/>
              </a:rPr>
              <a:t>рік</a:t>
            </a:r>
            <a:r>
              <a:rPr lang="ru-RU" sz="2200" dirty="0" smtClean="0">
                <a:latin typeface="Arial" pitchFamily="34" charset="0"/>
                <a:cs typeface="Arial" pitchFamily="34" charset="0"/>
              </a:rPr>
              <a:t> вони </a:t>
            </a:r>
            <a:r>
              <a:rPr lang="ru-RU" sz="2200" dirty="0" err="1" smtClean="0">
                <a:latin typeface="Arial" pitchFamily="34" charset="0"/>
                <a:cs typeface="Arial" pitchFamily="34" charset="0"/>
              </a:rPr>
              <a:t>становитимуть</a:t>
            </a:r>
            <a:r>
              <a:rPr lang="ru-RU" sz="2200" dirty="0" smtClean="0">
                <a:latin typeface="Arial" pitchFamily="34" charset="0"/>
                <a:cs typeface="Arial" pitchFamily="34" charset="0"/>
              </a:rPr>
              <a:t> 975,8 </a:t>
            </a:r>
            <a:r>
              <a:rPr lang="ru-RU" sz="2200" dirty="0" err="1" smtClean="0">
                <a:latin typeface="Arial" pitchFamily="34" charset="0"/>
                <a:cs typeface="Arial" pitchFamily="34" charset="0"/>
              </a:rPr>
              <a:t>мільярдів</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гривень</a:t>
            </a:r>
            <a:r>
              <a:rPr lang="ru-RU" sz="2200" dirty="0" smtClean="0">
                <a:latin typeface="Arial" pitchFamily="34" charset="0"/>
                <a:cs typeface="Arial" pitchFamily="34" charset="0"/>
              </a:rPr>
              <a:t>. </a:t>
            </a:r>
          </a:p>
          <a:p>
            <a:r>
              <a:rPr lang="ru-RU" sz="2200" i="1" dirty="0" err="1" smtClean="0">
                <a:latin typeface="Arial" pitchFamily="34" charset="0"/>
                <a:cs typeface="Arial" pitchFamily="34" charset="0"/>
              </a:rPr>
              <a:t>Бюджетні</a:t>
            </a:r>
            <a:r>
              <a:rPr lang="ru-RU" sz="2200" i="1" dirty="0" smtClean="0">
                <a:latin typeface="Arial" pitchFamily="34" charset="0"/>
                <a:cs typeface="Arial" pitchFamily="34" charset="0"/>
              </a:rPr>
              <a:t> </a:t>
            </a:r>
            <a:r>
              <a:rPr lang="ru-RU" sz="2200" i="1" dirty="0" err="1" smtClean="0">
                <a:latin typeface="Arial" pitchFamily="34" charset="0"/>
                <a:cs typeface="Arial" pitchFamily="34" charset="0"/>
              </a:rPr>
              <a:t>видатки</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збільшилися</a:t>
            </a:r>
            <a:r>
              <a:rPr lang="ru-RU" sz="2200" dirty="0" smtClean="0">
                <a:latin typeface="Arial" pitchFamily="34" charset="0"/>
                <a:cs typeface="Arial" pitchFamily="34" charset="0"/>
              </a:rPr>
              <a:t> на 7%, до 1 </a:t>
            </a:r>
            <a:r>
              <a:rPr lang="ru-RU" sz="2200" dirty="0" err="1" smtClean="0">
                <a:latin typeface="Arial" pitchFamily="34" charset="0"/>
                <a:cs typeface="Arial" pitchFamily="34" charset="0"/>
              </a:rPr>
              <a:t>трильйона</a:t>
            </a:r>
            <a:r>
              <a:rPr lang="ru-RU" sz="2200" dirty="0" smtClean="0">
                <a:latin typeface="Arial" pitchFamily="34" charset="0"/>
                <a:cs typeface="Arial" pitchFamily="34" charset="0"/>
              </a:rPr>
              <a:t> 266 </a:t>
            </a:r>
            <a:r>
              <a:rPr lang="ru-RU" sz="2200" dirty="0" err="1" smtClean="0">
                <a:latin typeface="Arial" pitchFamily="34" charset="0"/>
                <a:cs typeface="Arial" pitchFamily="34" charset="0"/>
              </a:rPr>
              <a:t>мільярдів</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гривень</a:t>
            </a:r>
            <a:r>
              <a:rPr lang="ru-RU" sz="2200" dirty="0" smtClean="0">
                <a:latin typeface="Arial" pitchFamily="34" charset="0"/>
                <a:cs typeface="Arial" pitchFamily="34" charset="0"/>
              </a:rPr>
              <a:t>.</a:t>
            </a:r>
          </a:p>
          <a:p>
            <a:r>
              <a:rPr lang="ru-RU" sz="2200" i="1" dirty="0" err="1" smtClean="0">
                <a:latin typeface="Arial" pitchFamily="34" charset="0"/>
                <a:cs typeface="Arial" pitchFamily="34" charset="0"/>
              </a:rPr>
              <a:t>Дефіцит</a:t>
            </a:r>
            <a:r>
              <a:rPr lang="ru-RU" sz="2200" i="1" dirty="0" smtClean="0">
                <a:latin typeface="Arial" pitchFamily="34" charset="0"/>
                <a:cs typeface="Arial" pitchFamily="34" charset="0"/>
              </a:rPr>
              <a:t> бюджету </a:t>
            </a:r>
            <a:r>
              <a:rPr lang="ru-RU" sz="2200" i="1" dirty="0" err="1" smtClean="0">
                <a:latin typeface="Arial" pitchFamily="34" charset="0"/>
                <a:cs typeface="Arial" pitchFamily="34" charset="0"/>
              </a:rPr>
              <a:t>зріс</a:t>
            </a:r>
            <a:r>
              <a:rPr lang="ru-RU" sz="2200" i="1" dirty="0" smtClean="0">
                <a:latin typeface="Arial" pitchFamily="34" charset="0"/>
                <a:cs typeface="Arial" pitchFamily="34" charset="0"/>
              </a:rPr>
              <a:t> </a:t>
            </a:r>
            <a:r>
              <a:rPr lang="ru-RU" sz="2200" i="1" dirty="0" err="1" smtClean="0">
                <a:latin typeface="Arial" pitchFamily="34" charset="0"/>
                <a:cs typeface="Arial" pitchFamily="34" charset="0"/>
              </a:rPr>
              <a:t>більш</a:t>
            </a:r>
            <a:r>
              <a:rPr lang="ru-RU" sz="2200" i="1" dirty="0" smtClean="0">
                <a:latin typeface="Arial" pitchFamily="34" charset="0"/>
                <a:cs typeface="Arial" pitchFamily="34" charset="0"/>
              </a:rPr>
              <a:t> </a:t>
            </a:r>
            <a:r>
              <a:rPr lang="ru-RU" sz="2200" i="1" dirty="0" err="1" smtClean="0">
                <a:latin typeface="Arial" pitchFamily="34" charset="0"/>
                <a:cs typeface="Arial" pitchFamily="34" charset="0"/>
              </a:rPr>
              <a:t>ніж</a:t>
            </a:r>
            <a:r>
              <a:rPr lang="ru-RU" sz="2200" i="1" dirty="0" smtClean="0">
                <a:latin typeface="Arial" pitchFamily="34" charset="0"/>
                <a:cs typeface="Arial" pitchFamily="34" charset="0"/>
              </a:rPr>
              <a:t> </a:t>
            </a:r>
            <a:r>
              <a:rPr lang="ru-RU" sz="2200" i="1" dirty="0" err="1" smtClean="0">
                <a:latin typeface="Arial" pitchFamily="34" charset="0"/>
                <a:cs typeface="Arial" pitchFamily="34" charset="0"/>
              </a:rPr>
              <a:t>утричі</a:t>
            </a:r>
            <a:r>
              <a:rPr lang="ru-RU" sz="2200" dirty="0" smtClean="0">
                <a:latin typeface="Arial" pitchFamily="34" charset="0"/>
                <a:cs typeface="Arial" pitchFamily="34" charset="0"/>
              </a:rPr>
              <a:t>, до 300 </a:t>
            </a:r>
            <a:r>
              <a:rPr lang="ru-RU" sz="2200" dirty="0" err="1" smtClean="0">
                <a:latin typeface="Arial" pitchFamily="34" charset="0"/>
                <a:cs typeface="Arial" pitchFamily="34" charset="0"/>
              </a:rPr>
              <a:t>мільярдів</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гривень</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або</a:t>
            </a:r>
            <a:r>
              <a:rPr lang="ru-RU" sz="2200" dirty="0" smtClean="0">
                <a:latin typeface="Arial" pitchFamily="34" charset="0"/>
                <a:cs typeface="Arial" pitchFamily="34" charset="0"/>
              </a:rPr>
              <a:t> 7% </a:t>
            </a:r>
            <a:r>
              <a:rPr lang="ru-RU" sz="2200" dirty="0" err="1" smtClean="0">
                <a:latin typeface="Arial" pitchFamily="34" charset="0"/>
                <a:cs typeface="Arial" pitchFamily="34" charset="0"/>
              </a:rPr>
              <a:t>від</a:t>
            </a:r>
            <a:r>
              <a:rPr lang="ru-RU" sz="2200" dirty="0" smtClean="0">
                <a:latin typeface="Arial" pitchFamily="34" charset="0"/>
                <a:cs typeface="Arial" pitchFamily="34" charset="0"/>
              </a:rPr>
              <a:t> ВВП).</a:t>
            </a:r>
          </a:p>
          <a:p>
            <a:pPr>
              <a:buNone/>
            </a:pPr>
            <a:endParaRPr lang="ru-RU" sz="2200" dirty="0">
              <a:latin typeface="Arial" pitchFamily="34" charset="0"/>
              <a:cs typeface="Arial" pitchFamily="34" charset="0"/>
            </a:endParaRPr>
          </a:p>
        </p:txBody>
      </p:sp>
      <p:sp>
        <p:nvSpPr>
          <p:cNvPr id="3" name="Заголовок 2"/>
          <p:cNvSpPr>
            <a:spLocks noGrp="1"/>
          </p:cNvSpPr>
          <p:nvPr>
            <p:ph type="title"/>
          </p:nvPr>
        </p:nvSpPr>
        <p:spPr/>
        <p:txBody>
          <a:bodyPr/>
          <a:lstStyle/>
          <a:p>
            <a:r>
              <a:rPr lang="uk-UA" dirty="0" smtClean="0">
                <a:latin typeface="Arial" pitchFamily="34" charset="0"/>
                <a:cs typeface="Arial" pitchFamily="34" charset="0"/>
              </a:rPr>
              <a:t>Виклики 2020-2022</a:t>
            </a:r>
            <a:endParaRPr lang="ru-RU"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r>
              <a:rPr lang="ru-RU" sz="2200" dirty="0" err="1" smtClean="0">
                <a:latin typeface="Arial" pitchFamily="34" charset="0"/>
                <a:cs typeface="Arial" pitchFamily="34" charset="0"/>
              </a:rPr>
              <a:t>Скорочено</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фінансування</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Мінкульту</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Міністерства</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розвитку</a:t>
            </a:r>
            <a:r>
              <a:rPr lang="ru-RU" sz="2200" dirty="0" smtClean="0">
                <a:latin typeface="Arial" pitchFamily="34" charset="0"/>
                <a:cs typeface="Arial" pitchFamily="34" charset="0"/>
              </a:rPr>
              <a:t> громад </a:t>
            </a:r>
            <a:r>
              <a:rPr lang="ru-RU" sz="2200" dirty="0" err="1" smtClean="0">
                <a:latin typeface="Arial" pitchFamily="34" charset="0"/>
                <a:cs typeface="Arial" pitchFamily="34" charset="0"/>
              </a:rPr>
              <a:t>і</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територій</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Міністерство</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освіти</a:t>
            </a:r>
            <a:r>
              <a:rPr lang="ru-RU" sz="2200" dirty="0" smtClean="0">
                <a:latin typeface="Arial" pitchFamily="34" charset="0"/>
                <a:cs typeface="Arial" pitchFamily="34" charset="0"/>
              </a:rPr>
              <a:t> та науки, </a:t>
            </a:r>
            <a:r>
              <a:rPr lang="ru-RU" sz="2200" dirty="0" err="1" smtClean="0">
                <a:latin typeface="Arial" pitchFamily="34" charset="0"/>
                <a:cs typeface="Arial" pitchFamily="34" charset="0"/>
              </a:rPr>
              <a:t>Мінекономіки</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Мінінфраструктури</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Мін’юст</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і</a:t>
            </a:r>
            <a:r>
              <a:rPr lang="ru-RU" sz="2200" dirty="0" smtClean="0">
                <a:latin typeface="Arial" pitchFamily="34" charset="0"/>
                <a:cs typeface="Arial" pitchFamily="34" charset="0"/>
              </a:rPr>
              <a:t> МЗС.</a:t>
            </a:r>
          </a:p>
          <a:p>
            <a:r>
              <a:rPr lang="ru-RU" sz="2200" dirty="0" err="1" smtClean="0">
                <a:latin typeface="Arial" pitchFamily="34" charset="0"/>
                <a:cs typeface="Arial" pitchFamily="34" charset="0"/>
              </a:rPr>
              <a:t>Виключена</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субвенція</a:t>
            </a:r>
            <a:r>
              <a:rPr lang="ru-RU" sz="2200" dirty="0" smtClean="0">
                <a:latin typeface="Arial" pitchFamily="34" charset="0"/>
                <a:cs typeface="Arial" pitchFamily="34" charset="0"/>
              </a:rPr>
              <a:t> на </a:t>
            </a:r>
            <a:r>
              <a:rPr lang="ru-RU" sz="2200" dirty="0" err="1" smtClean="0">
                <a:latin typeface="Arial" pitchFamily="34" charset="0"/>
                <a:cs typeface="Arial" pitchFamily="34" charset="0"/>
              </a:rPr>
              <a:t>розбудову</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екстреної</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медичної</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допомоги</a:t>
            </a:r>
            <a:r>
              <a:rPr lang="ru-RU" sz="2200" dirty="0" smtClean="0">
                <a:latin typeface="Arial" pitchFamily="34" charset="0"/>
                <a:cs typeface="Arial" pitchFamily="34" charset="0"/>
              </a:rPr>
              <a:t>.</a:t>
            </a:r>
          </a:p>
          <a:p>
            <a:r>
              <a:rPr lang="ru-RU" sz="2200" dirty="0" err="1" smtClean="0">
                <a:latin typeface="Arial" pitchFamily="34" charset="0"/>
                <a:cs typeface="Arial" pitchFamily="34" charset="0"/>
              </a:rPr>
              <a:t>Скорочено</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витрати</a:t>
            </a:r>
            <a:r>
              <a:rPr lang="ru-RU" sz="2200" dirty="0" smtClean="0">
                <a:latin typeface="Arial" pitchFamily="34" charset="0"/>
                <a:cs typeface="Arial" pitchFamily="34" charset="0"/>
              </a:rPr>
              <a:t> на </a:t>
            </a:r>
            <a:r>
              <a:rPr lang="ru-RU" sz="2200" dirty="0" err="1" smtClean="0">
                <a:latin typeface="Arial" pitchFamily="34" charset="0"/>
                <a:cs typeface="Arial" pitchFamily="34" charset="0"/>
              </a:rPr>
              <a:t>захист</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педагогів</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і</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на</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проєкт</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Спроможна</a:t>
            </a:r>
            <a:r>
              <a:rPr lang="ru-RU" sz="2200" dirty="0" smtClean="0">
                <a:latin typeface="Arial" pitchFamily="34" charset="0"/>
                <a:cs typeface="Arial" pitchFamily="34" charset="0"/>
              </a:rPr>
              <a:t> школа для </a:t>
            </a:r>
            <a:r>
              <a:rPr lang="ru-RU" sz="2200" dirty="0" err="1" smtClean="0">
                <a:latin typeface="Arial" pitchFamily="34" charset="0"/>
                <a:cs typeface="Arial" pitchFamily="34" charset="0"/>
              </a:rPr>
              <a:t>кращих</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результатів</a:t>
            </a:r>
            <a:r>
              <a:rPr lang="ru-RU" sz="2200" dirty="0" smtClean="0">
                <a:latin typeface="Arial" pitchFamily="34" charset="0"/>
                <a:cs typeface="Arial" pitchFamily="34" charset="0"/>
              </a:rPr>
              <a:t>».</a:t>
            </a:r>
          </a:p>
          <a:p>
            <a:r>
              <a:rPr lang="ru-RU" sz="2200" dirty="0" err="1" smtClean="0">
                <a:latin typeface="Arial" pitchFamily="34" charset="0"/>
                <a:cs typeface="Arial" pitchFamily="34" charset="0"/>
              </a:rPr>
              <a:t>Зменшени</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видатки</a:t>
            </a:r>
            <a:r>
              <a:rPr lang="ru-RU" sz="2200" dirty="0" smtClean="0">
                <a:latin typeface="Arial" pitchFamily="34" charset="0"/>
                <a:cs typeface="Arial" pitchFamily="34" charset="0"/>
              </a:rPr>
              <a:t> на </a:t>
            </a:r>
            <a:r>
              <a:rPr lang="ru-RU" sz="2200" dirty="0" err="1" smtClean="0">
                <a:latin typeface="Arial" pitchFamily="34" charset="0"/>
                <a:cs typeface="Arial" pitchFamily="34" charset="0"/>
              </a:rPr>
              <a:t>проведення</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місцевих</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виборів</a:t>
            </a:r>
            <a:r>
              <a:rPr lang="ru-RU" sz="2200" dirty="0" smtClean="0">
                <a:latin typeface="Arial" pitchFamily="34" charset="0"/>
                <a:cs typeface="Arial" pitchFamily="34" charset="0"/>
              </a:rPr>
              <a:t>.</a:t>
            </a:r>
          </a:p>
          <a:p>
            <a:r>
              <a:rPr lang="ru-RU" sz="2200" dirty="0" err="1" smtClean="0">
                <a:latin typeface="Arial" pitchFamily="34" charset="0"/>
                <a:cs typeface="Arial" pitchFamily="34" charset="0"/>
              </a:rPr>
              <a:t>Скорочено</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зарплати</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топпосадовцям</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керівникам</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і</a:t>
            </a:r>
            <a:r>
              <a:rPr lang="ru-RU" sz="2200" dirty="0" smtClean="0">
                <a:latin typeface="Arial" pitchFamily="34" charset="0"/>
                <a:cs typeface="Arial" pitchFamily="34" charset="0"/>
              </a:rPr>
              <a:t> членам </a:t>
            </a:r>
            <a:r>
              <a:rPr lang="ru-RU" sz="2200" dirty="0" err="1" smtClean="0">
                <a:latin typeface="Arial" pitchFamily="34" charset="0"/>
                <a:cs typeface="Arial" pitchFamily="34" charset="0"/>
              </a:rPr>
              <a:t>наглядових</a:t>
            </a:r>
            <a:r>
              <a:rPr lang="ru-RU" sz="2200" dirty="0" smtClean="0">
                <a:latin typeface="Arial" pitchFamily="34" charset="0"/>
                <a:cs typeface="Arial" pitchFamily="34" charset="0"/>
              </a:rPr>
              <a:t> рад </a:t>
            </a:r>
            <a:r>
              <a:rPr lang="ru-RU" sz="2200" dirty="0" err="1" smtClean="0">
                <a:latin typeface="Arial" pitchFamily="34" charset="0"/>
                <a:cs typeface="Arial" pitchFamily="34" charset="0"/>
              </a:rPr>
              <a:t>державних</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підприємств</a:t>
            </a:r>
            <a:r>
              <a:rPr lang="ru-RU" sz="2200" dirty="0" smtClean="0">
                <a:latin typeface="Arial" pitchFamily="34" charset="0"/>
                <a:cs typeface="Arial" pitchFamily="34" charset="0"/>
              </a:rPr>
              <a:t>:</a:t>
            </a:r>
          </a:p>
          <a:p>
            <a:r>
              <a:rPr lang="ru-RU" sz="2200" dirty="0" err="1" smtClean="0">
                <a:latin typeface="Arial" pitchFamily="34" charset="0"/>
                <a:cs typeface="Arial" pitchFamily="34" charset="0"/>
              </a:rPr>
              <a:t>Припиняється</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фінансування</a:t>
            </a:r>
            <a:r>
              <a:rPr lang="ru-RU" sz="2200" dirty="0" smtClean="0">
                <a:latin typeface="Arial" pitchFamily="34" charset="0"/>
                <a:cs typeface="Arial" pitchFamily="34" charset="0"/>
              </a:rPr>
              <a:t> Фонду енергоефективності </a:t>
            </a:r>
            <a:r>
              <a:rPr lang="ru-RU" sz="2200" dirty="0" err="1" smtClean="0">
                <a:latin typeface="Arial" pitchFamily="34" charset="0"/>
                <a:cs typeface="Arial" pitchFamily="34" charset="0"/>
              </a:rPr>
              <a:t>і</a:t>
            </a:r>
            <a:r>
              <a:rPr lang="ru-RU" sz="2200" dirty="0" smtClean="0">
                <a:latin typeface="Arial" pitchFamily="34" charset="0"/>
                <a:cs typeface="Arial" pitchFamily="34" charset="0"/>
              </a:rPr>
              <a:t> Фонду </a:t>
            </a:r>
            <a:r>
              <a:rPr lang="ru-RU" sz="2200" dirty="0" err="1" smtClean="0">
                <a:latin typeface="Arial" pitchFamily="34" charset="0"/>
                <a:cs typeface="Arial" pitchFamily="34" charset="0"/>
              </a:rPr>
              <a:t>часткового</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гарантування</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кредитів</a:t>
            </a:r>
            <a:r>
              <a:rPr lang="ru-RU" sz="2200" dirty="0" smtClean="0">
                <a:latin typeface="Arial" pitchFamily="34" charset="0"/>
                <a:cs typeface="Arial" pitchFamily="34" charset="0"/>
              </a:rPr>
              <a:t>.​</a:t>
            </a:r>
          </a:p>
          <a:p>
            <a:pPr>
              <a:buNone/>
            </a:pPr>
            <a:endParaRPr lang="ru-RU" sz="2200" dirty="0" smtClean="0">
              <a:latin typeface="Arial" pitchFamily="34" charset="0"/>
              <a:cs typeface="Arial" pitchFamily="34" charset="0"/>
            </a:endParaRPr>
          </a:p>
        </p:txBody>
      </p:sp>
      <p:sp>
        <p:nvSpPr>
          <p:cNvPr id="3" name="Заголовок 2"/>
          <p:cNvSpPr>
            <a:spLocks noGrp="1"/>
          </p:cNvSpPr>
          <p:nvPr>
            <p:ph type="title"/>
          </p:nvPr>
        </p:nvSpPr>
        <p:spPr/>
        <p:txBody>
          <a:bodyPr/>
          <a:lstStyle/>
          <a:p>
            <a:r>
              <a:rPr lang="uk-UA" dirty="0" smtClean="0">
                <a:latin typeface="Arial" pitchFamily="34" charset="0"/>
                <a:cs typeface="Arial" pitchFamily="34" charset="0"/>
              </a:rPr>
              <a:t>Виклики 2020-2022</a:t>
            </a:r>
            <a:endParaRPr lang="ru-RU"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200" dirty="0" err="1" smtClean="0">
                <a:latin typeface="Arial" pitchFamily="34" charset="0"/>
                <a:cs typeface="Arial" pitchFamily="34" charset="0"/>
              </a:rPr>
              <a:t>Більше</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коштів</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отримають</a:t>
            </a:r>
            <a:r>
              <a:rPr lang="ru-RU" sz="2200" dirty="0" smtClean="0">
                <a:latin typeface="Arial" pitchFamily="34" charset="0"/>
                <a:cs typeface="Arial" pitchFamily="34" charset="0"/>
              </a:rPr>
              <a:t> </a:t>
            </a:r>
            <a:r>
              <a:rPr lang="ru-RU" sz="2200" i="1" dirty="0" smtClean="0">
                <a:latin typeface="Arial" pitchFamily="34" charset="0"/>
                <a:cs typeface="Arial" pitchFamily="34" charset="0"/>
              </a:rPr>
              <a:t>МОЗ</a:t>
            </a:r>
            <a:r>
              <a:rPr lang="ru-RU" sz="2200" dirty="0" smtClean="0">
                <a:latin typeface="Arial" pitchFamily="34" charset="0"/>
                <a:cs typeface="Arial" pitchFamily="34" charset="0"/>
              </a:rPr>
              <a:t>, </a:t>
            </a:r>
            <a:r>
              <a:rPr lang="ru-RU" sz="2200" i="1" dirty="0" err="1" smtClean="0">
                <a:latin typeface="Arial" pitchFamily="34" charset="0"/>
                <a:cs typeface="Arial" pitchFamily="34" charset="0"/>
              </a:rPr>
              <a:t>Мінсоцполітики</a:t>
            </a:r>
            <a:r>
              <a:rPr lang="ru-RU" sz="2200" i="1" dirty="0" smtClean="0">
                <a:latin typeface="Arial" pitchFamily="34" charset="0"/>
                <a:cs typeface="Arial" pitchFamily="34" charset="0"/>
              </a:rPr>
              <a:t>, </a:t>
            </a:r>
            <a:r>
              <a:rPr lang="ru-RU" sz="2200" i="1" dirty="0" err="1" smtClean="0">
                <a:latin typeface="Arial" pitchFamily="34" charset="0"/>
                <a:cs typeface="Arial" pitchFamily="34" charset="0"/>
              </a:rPr>
              <a:t>Мінфін</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і</a:t>
            </a:r>
            <a:r>
              <a:rPr lang="ru-RU" sz="2200" dirty="0" smtClean="0">
                <a:latin typeface="Arial" pitchFamily="34" charset="0"/>
                <a:cs typeface="Arial" pitchFamily="34" charset="0"/>
              </a:rPr>
              <a:t> </a:t>
            </a:r>
            <a:r>
              <a:rPr lang="ru-RU" sz="2200" i="1" dirty="0" smtClean="0">
                <a:latin typeface="Arial" pitchFamily="34" charset="0"/>
                <a:cs typeface="Arial" pitchFamily="34" charset="0"/>
              </a:rPr>
              <a:t>МВС</a:t>
            </a:r>
            <a:r>
              <a:rPr lang="ru-RU" sz="2200" dirty="0" smtClean="0">
                <a:latin typeface="Arial" pitchFamily="34" charset="0"/>
                <a:cs typeface="Arial" pitchFamily="34" charset="0"/>
              </a:rPr>
              <a:t>.</a:t>
            </a:r>
          </a:p>
          <a:p>
            <a:pPr>
              <a:buNone/>
            </a:pPr>
            <a:r>
              <a:rPr lang="ru-RU" sz="2200" i="1" dirty="0" err="1" smtClean="0">
                <a:latin typeface="Arial" pitchFamily="34" charset="0"/>
                <a:cs typeface="Arial" pitchFamily="34" charset="0"/>
              </a:rPr>
              <a:t>Резервний</a:t>
            </a:r>
            <a:r>
              <a:rPr lang="ru-RU" sz="2200" i="1" dirty="0" smtClean="0">
                <a:latin typeface="Arial" pitchFamily="34" charset="0"/>
                <a:cs typeface="Arial" pitchFamily="34" charset="0"/>
              </a:rPr>
              <a:t> фонд </a:t>
            </a:r>
            <a:r>
              <a:rPr lang="ru-RU" sz="2200" i="1" dirty="0" err="1" smtClean="0">
                <a:latin typeface="Arial" pitchFamily="34" charset="0"/>
                <a:cs typeface="Arial" pitchFamily="34" charset="0"/>
              </a:rPr>
              <a:t>Кабміну</a:t>
            </a:r>
            <a:r>
              <a:rPr lang="ru-RU" sz="2200" dirty="0" smtClean="0">
                <a:latin typeface="Arial" pitchFamily="34" charset="0"/>
                <a:cs typeface="Arial" pitchFamily="34" charset="0"/>
              </a:rPr>
              <a:t> (для </a:t>
            </a:r>
            <a:r>
              <a:rPr lang="ru-RU" sz="2200" dirty="0" err="1" smtClean="0">
                <a:latin typeface="Arial" pitchFamily="34" charset="0"/>
                <a:cs typeface="Arial" pitchFamily="34" charset="0"/>
              </a:rPr>
              <a:t>непередбачуваних</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випадків</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збільшено</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утричі</a:t>
            </a:r>
            <a:r>
              <a:rPr lang="ru-RU" sz="2200" dirty="0" smtClean="0">
                <a:latin typeface="Arial" pitchFamily="34" charset="0"/>
                <a:cs typeface="Arial" pitchFamily="34" charset="0"/>
              </a:rPr>
              <a:t>: до 4 </a:t>
            </a:r>
            <a:r>
              <a:rPr lang="ru-RU" sz="2200" dirty="0" err="1" smtClean="0">
                <a:latin typeface="Arial" pitchFamily="34" charset="0"/>
                <a:cs typeface="Arial" pitchFamily="34" charset="0"/>
              </a:rPr>
              <a:t>мільярдів</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гривень</a:t>
            </a:r>
            <a:r>
              <a:rPr lang="ru-RU" sz="2200" dirty="0" smtClean="0">
                <a:latin typeface="Arial" pitchFamily="34" charset="0"/>
                <a:cs typeface="Arial" pitchFamily="34" charset="0"/>
              </a:rPr>
              <a:t>.</a:t>
            </a:r>
          </a:p>
          <a:p>
            <a:pPr>
              <a:buNone/>
            </a:pPr>
            <a:r>
              <a:rPr lang="ru-RU" sz="2200" dirty="0" smtClean="0">
                <a:latin typeface="Arial" pitchFamily="34" charset="0"/>
                <a:cs typeface="Arial" pitchFamily="34" charset="0"/>
              </a:rPr>
              <a:t>У </a:t>
            </a:r>
            <a:r>
              <a:rPr lang="ru-RU" sz="2200" dirty="0" err="1" smtClean="0">
                <a:latin typeface="Arial" pitchFamily="34" charset="0"/>
                <a:cs typeface="Arial" pitchFamily="34" charset="0"/>
              </a:rPr>
              <a:t>бюджеті</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з’явився</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новий</a:t>
            </a:r>
            <a:r>
              <a:rPr lang="ru-RU" sz="2200" dirty="0" smtClean="0">
                <a:latin typeface="Arial" pitchFamily="34" charset="0"/>
                <a:cs typeface="Arial" pitchFamily="34" charset="0"/>
              </a:rPr>
              <a:t> фонд – </a:t>
            </a:r>
            <a:r>
              <a:rPr lang="ru-RU" sz="2200" i="1" dirty="0" smtClean="0">
                <a:latin typeface="Arial" pitchFamily="34" charset="0"/>
                <a:cs typeface="Arial" pitchFamily="34" charset="0"/>
              </a:rPr>
              <a:t>для </a:t>
            </a:r>
            <a:r>
              <a:rPr lang="ru-RU" sz="2200" i="1" dirty="0" err="1" smtClean="0">
                <a:latin typeface="Arial" pitchFamily="34" charset="0"/>
                <a:cs typeface="Arial" pitchFamily="34" charset="0"/>
              </a:rPr>
              <a:t>боротьби</a:t>
            </a:r>
            <a:r>
              <a:rPr lang="ru-RU" sz="2200" i="1" dirty="0" smtClean="0">
                <a:latin typeface="Arial" pitchFamily="34" charset="0"/>
                <a:cs typeface="Arial" pitchFamily="34" charset="0"/>
              </a:rPr>
              <a:t> </a:t>
            </a:r>
            <a:r>
              <a:rPr lang="ru-RU" sz="2200" i="1" dirty="0" err="1" smtClean="0">
                <a:latin typeface="Arial" pitchFamily="34" charset="0"/>
                <a:cs typeface="Arial" pitchFamily="34" charset="0"/>
              </a:rPr>
              <a:t>з</a:t>
            </a:r>
            <a:r>
              <a:rPr lang="ru-RU" sz="2200" i="1" dirty="0" smtClean="0">
                <a:latin typeface="Arial" pitchFamily="34" charset="0"/>
                <a:cs typeface="Arial" pitchFamily="34" charset="0"/>
              </a:rPr>
              <a:t> </a:t>
            </a:r>
            <a:r>
              <a:rPr lang="en-US" sz="2200" i="1" dirty="0" smtClean="0">
                <a:latin typeface="Arial" pitchFamily="34" charset="0"/>
                <a:cs typeface="Arial" pitchFamily="34" charset="0"/>
              </a:rPr>
              <a:t>COVID-19</a:t>
            </a:r>
            <a:r>
              <a:rPr lang="en-US" sz="2200" dirty="0" smtClean="0">
                <a:latin typeface="Arial" pitchFamily="34" charset="0"/>
                <a:cs typeface="Arial" pitchFamily="34" charset="0"/>
              </a:rPr>
              <a:t>: </a:t>
            </a:r>
            <a:r>
              <a:rPr lang="ru-RU" sz="2200" dirty="0" smtClean="0">
                <a:latin typeface="Arial" pitchFamily="34" charset="0"/>
                <a:cs typeface="Arial" pitchFamily="34" charset="0"/>
              </a:rPr>
              <a:t>в </a:t>
            </a:r>
            <a:r>
              <a:rPr lang="ru-RU" sz="2200" dirty="0" err="1" smtClean="0">
                <a:latin typeface="Arial" pitchFamily="34" charset="0"/>
                <a:cs typeface="Arial" pitchFamily="34" charset="0"/>
              </a:rPr>
              <a:t>нього</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перерозподілять</a:t>
            </a:r>
            <a:r>
              <a:rPr lang="ru-RU" sz="2200" dirty="0" smtClean="0">
                <a:latin typeface="Arial" pitchFamily="34" charset="0"/>
                <a:cs typeface="Arial" pitchFamily="34" charset="0"/>
              </a:rPr>
              <a:t> 64,7 </a:t>
            </a:r>
            <a:r>
              <a:rPr lang="ru-RU" sz="2200" dirty="0" err="1" smtClean="0">
                <a:latin typeface="Arial" pitchFamily="34" charset="0"/>
                <a:cs typeface="Arial" pitchFamily="34" charset="0"/>
              </a:rPr>
              <a:t>мільярдів</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гривень</a:t>
            </a:r>
            <a:r>
              <a:rPr lang="ru-RU" sz="2200" dirty="0" smtClean="0">
                <a:latin typeface="Arial" pitchFamily="34" charset="0"/>
                <a:cs typeface="Arial" pitchFamily="34" charset="0"/>
              </a:rPr>
              <a:t>.</a:t>
            </a:r>
          </a:p>
          <a:p>
            <a:pPr>
              <a:buNone/>
            </a:pPr>
            <a:r>
              <a:rPr lang="ru-RU" sz="2200" i="1" dirty="0" err="1" smtClean="0">
                <a:latin typeface="Arial" pitchFamily="34" charset="0"/>
                <a:cs typeface="Arial" pitchFamily="34" charset="0"/>
              </a:rPr>
              <a:t>Пенсійний</a:t>
            </a:r>
            <a:r>
              <a:rPr lang="ru-RU" sz="2200" i="1" dirty="0" smtClean="0">
                <a:latin typeface="Arial" pitchFamily="34" charset="0"/>
                <a:cs typeface="Arial" pitchFamily="34" charset="0"/>
              </a:rPr>
              <a:t> фонд</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збільшено</a:t>
            </a:r>
            <a:r>
              <a:rPr lang="ru-RU" sz="2200" dirty="0" smtClean="0">
                <a:latin typeface="Arial" pitchFamily="34" charset="0"/>
                <a:cs typeface="Arial" pitchFamily="34" charset="0"/>
              </a:rPr>
              <a:t> на 10 </a:t>
            </a:r>
            <a:r>
              <a:rPr lang="ru-RU" sz="2200" dirty="0" err="1" smtClean="0">
                <a:latin typeface="Arial" pitchFamily="34" charset="0"/>
                <a:cs typeface="Arial" pitchFamily="34" charset="0"/>
              </a:rPr>
              <a:t>мільярдів</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гривень</a:t>
            </a:r>
            <a:r>
              <a:rPr lang="ru-RU" sz="2200" dirty="0" smtClean="0">
                <a:latin typeface="Arial" pitchFamily="34" charset="0"/>
                <a:cs typeface="Arial" pitchFamily="34" charset="0"/>
              </a:rPr>
              <a:t>:</a:t>
            </a:r>
          </a:p>
          <a:p>
            <a:pPr>
              <a:buNone/>
            </a:pPr>
            <a:r>
              <a:rPr lang="ru-RU" sz="2200" dirty="0" err="1" smtClean="0">
                <a:latin typeface="Arial" pitchFamily="34" charset="0"/>
                <a:cs typeface="Arial" pitchFamily="34" charset="0"/>
              </a:rPr>
              <a:t>Стаття</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витрат</a:t>
            </a:r>
            <a:r>
              <a:rPr lang="ru-RU" sz="2200" dirty="0" smtClean="0">
                <a:latin typeface="Arial" pitchFamily="34" charset="0"/>
                <a:cs typeface="Arial" pitchFamily="34" charset="0"/>
              </a:rPr>
              <a:t>, яка не </a:t>
            </a:r>
            <a:r>
              <a:rPr lang="ru-RU" sz="2200" dirty="0" err="1" smtClean="0">
                <a:latin typeface="Arial" pitchFamily="34" charset="0"/>
                <a:cs typeface="Arial" pitchFamily="34" charset="0"/>
              </a:rPr>
              <a:t>зросла</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але</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і</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не</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зменшилася</a:t>
            </a:r>
            <a:r>
              <a:rPr lang="ru-RU" sz="2200" dirty="0" smtClean="0">
                <a:latin typeface="Arial" pitchFamily="34" charset="0"/>
                <a:cs typeface="Arial" pitchFamily="34" charset="0"/>
              </a:rPr>
              <a:t>: </a:t>
            </a:r>
            <a:r>
              <a:rPr lang="ru-RU" sz="2200" dirty="0" err="1" smtClean="0">
                <a:latin typeface="Arial" pitchFamily="34" charset="0"/>
                <a:cs typeface="Arial" pitchFamily="34" charset="0"/>
              </a:rPr>
              <a:t>фінансування</a:t>
            </a:r>
            <a:r>
              <a:rPr lang="ru-RU" sz="2200" dirty="0" smtClean="0">
                <a:latin typeface="Arial" pitchFamily="34" charset="0"/>
                <a:cs typeface="Arial" pitchFamily="34" charset="0"/>
              </a:rPr>
              <a:t> </a:t>
            </a:r>
            <a:r>
              <a:rPr lang="ru-RU" sz="2200" i="1" dirty="0" err="1" smtClean="0">
                <a:latin typeface="Arial" pitchFamily="34" charset="0"/>
                <a:cs typeface="Arial" pitchFamily="34" charset="0"/>
              </a:rPr>
              <a:t>Збройних</a:t>
            </a:r>
            <a:r>
              <a:rPr lang="ru-RU" sz="2200" i="1" dirty="0" smtClean="0">
                <a:latin typeface="Arial" pitchFamily="34" charset="0"/>
                <a:cs typeface="Arial" pitchFamily="34" charset="0"/>
              </a:rPr>
              <a:t> сил </a:t>
            </a:r>
            <a:r>
              <a:rPr lang="ru-RU" sz="2200" i="1" dirty="0" err="1" smtClean="0">
                <a:latin typeface="Arial" pitchFamily="34" charset="0"/>
                <a:cs typeface="Arial" pitchFamily="34" charset="0"/>
              </a:rPr>
              <a:t>України</a:t>
            </a:r>
            <a:r>
              <a:rPr lang="ru-RU" sz="2200" i="1" dirty="0" smtClean="0">
                <a:latin typeface="Arial" pitchFamily="34" charset="0"/>
                <a:cs typeface="Arial" pitchFamily="34" charset="0"/>
              </a:rPr>
              <a:t>.</a:t>
            </a:r>
            <a:endParaRPr lang="ru-RU" sz="2200" dirty="0" smtClean="0">
              <a:latin typeface="Arial" pitchFamily="34" charset="0"/>
              <a:cs typeface="Arial" pitchFamily="34" charset="0"/>
            </a:endParaRPr>
          </a:p>
          <a:p>
            <a:endParaRPr lang="ru-RU" sz="2200" dirty="0">
              <a:latin typeface="Arial" pitchFamily="34" charset="0"/>
              <a:cs typeface="Arial" pitchFamily="34" charset="0"/>
            </a:endParaRPr>
          </a:p>
        </p:txBody>
      </p:sp>
      <p:sp>
        <p:nvSpPr>
          <p:cNvPr id="3" name="Заголовок 2"/>
          <p:cNvSpPr>
            <a:spLocks noGrp="1"/>
          </p:cNvSpPr>
          <p:nvPr>
            <p:ph type="title"/>
          </p:nvPr>
        </p:nvSpPr>
        <p:spPr>
          <a:xfrm>
            <a:off x="500034" y="214290"/>
            <a:ext cx="8229600" cy="1143000"/>
          </a:xfrm>
        </p:spPr>
        <p:txBody>
          <a:bodyPr/>
          <a:lstStyle/>
          <a:p>
            <a:r>
              <a:rPr lang="uk-UA" dirty="0" smtClean="0">
                <a:latin typeface="Arial" pitchFamily="34" charset="0"/>
                <a:cs typeface="Arial" pitchFamily="34" charset="0"/>
              </a:rPr>
              <a:t>Виклики 2020-2022</a:t>
            </a:r>
            <a:endParaRPr lang="ru-RU"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uk-UA" dirty="0" smtClean="0">
                <a:latin typeface="Arial" pitchFamily="34" charset="0"/>
                <a:cs typeface="Arial" pitchFamily="34" charset="0"/>
              </a:rPr>
              <a:t>Зменшення розмірів </a:t>
            </a:r>
            <a:r>
              <a:rPr lang="uk-UA" dirty="0" err="1" smtClean="0">
                <a:latin typeface="Arial" pitchFamily="34" charset="0"/>
                <a:cs typeface="Arial" pitchFamily="34" charset="0"/>
              </a:rPr>
              <a:t>“інфраструктурної”</a:t>
            </a:r>
            <a:r>
              <a:rPr lang="uk-UA" dirty="0" smtClean="0">
                <a:latin typeface="Arial" pitchFamily="34" charset="0"/>
                <a:cs typeface="Arial" pitchFamily="34" charset="0"/>
              </a:rPr>
              <a:t> субвенції (зміни до ЗУ </a:t>
            </a:r>
            <a:r>
              <a:rPr lang="uk-UA" dirty="0" err="1" smtClean="0">
                <a:latin typeface="Arial" pitchFamily="34" charset="0"/>
                <a:cs typeface="Arial" pitchFamily="34" charset="0"/>
              </a:rPr>
              <a:t>“Про</a:t>
            </a:r>
            <a:r>
              <a:rPr lang="uk-UA" dirty="0" smtClean="0">
                <a:latin typeface="Arial" pitchFamily="34" charset="0"/>
                <a:cs typeface="Arial" pitchFamily="34" charset="0"/>
              </a:rPr>
              <a:t> добровільне об'єднання)</a:t>
            </a:r>
          </a:p>
          <a:p>
            <a:r>
              <a:rPr lang="uk-UA" dirty="0" smtClean="0">
                <a:latin typeface="Arial" pitchFamily="34" charset="0"/>
                <a:cs typeface="Arial" pitchFamily="34" charset="0"/>
              </a:rPr>
              <a:t>Введення середньострокового планування </a:t>
            </a:r>
            <a:r>
              <a:rPr lang="uk-UA" dirty="0" err="1" smtClean="0">
                <a:latin typeface="Arial" pitchFamily="34" charset="0"/>
                <a:cs typeface="Arial" pitchFamily="34" charset="0"/>
              </a:rPr>
              <a:t>“дорожніх”</a:t>
            </a:r>
            <a:r>
              <a:rPr lang="uk-UA" dirty="0" smtClean="0">
                <a:latin typeface="Arial" pitchFamily="34" charset="0"/>
                <a:cs typeface="Arial" pitchFamily="34" charset="0"/>
              </a:rPr>
              <a:t> ремонтних робіт та середньострокового планування місцевих бюджетів</a:t>
            </a:r>
          </a:p>
          <a:p>
            <a:endParaRPr lang="ru-RU" dirty="0">
              <a:latin typeface="Arial" pitchFamily="34" charset="0"/>
              <a:cs typeface="Arial" pitchFamily="34" charset="0"/>
            </a:endParaRPr>
          </a:p>
        </p:txBody>
      </p:sp>
      <p:sp>
        <p:nvSpPr>
          <p:cNvPr id="3" name="Заголовок 2"/>
          <p:cNvSpPr>
            <a:spLocks noGrp="1"/>
          </p:cNvSpPr>
          <p:nvPr>
            <p:ph type="title"/>
          </p:nvPr>
        </p:nvSpPr>
        <p:spPr/>
        <p:txBody>
          <a:bodyPr/>
          <a:lstStyle/>
          <a:p>
            <a:r>
              <a:rPr lang="uk-UA" dirty="0" smtClean="0"/>
              <a:t>Виклики 2020-2022</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uk-UA" dirty="0" smtClean="0">
                <a:latin typeface="Arial" pitchFamily="34" charset="0"/>
                <a:cs typeface="Arial" pitchFamily="34" charset="0"/>
              </a:rPr>
              <a:t>Місцеві дороги – механізм державно-приватного партнерства ДПП (в частині будівництва та експлуатації доріг)</a:t>
            </a:r>
          </a:p>
          <a:p>
            <a:endParaRPr lang="uk-UA" dirty="0" smtClean="0">
              <a:latin typeface="Arial" pitchFamily="34" charset="0"/>
              <a:cs typeface="Arial" pitchFamily="34" charset="0"/>
            </a:endParaRPr>
          </a:p>
          <a:p>
            <a:pPr>
              <a:buNone/>
            </a:pPr>
            <a:r>
              <a:rPr lang="uk-UA" dirty="0" smtClean="0">
                <a:latin typeface="Arial" pitchFamily="34" charset="0"/>
                <a:cs typeface="Arial" pitchFamily="34" charset="0"/>
              </a:rPr>
              <a:t>Дороги загального користування – механізм </a:t>
            </a:r>
            <a:r>
              <a:rPr lang="uk-UA" dirty="0" err="1" smtClean="0">
                <a:latin typeface="Arial" pitchFamily="34" charset="0"/>
                <a:cs typeface="Arial" pitchFamily="34" charset="0"/>
              </a:rPr>
              <a:t>співфінансування</a:t>
            </a:r>
            <a:endParaRPr lang="ru-RU" dirty="0">
              <a:latin typeface="Arial" pitchFamily="34" charset="0"/>
              <a:cs typeface="Arial" pitchFamily="34" charset="0"/>
            </a:endParaRPr>
          </a:p>
        </p:txBody>
      </p:sp>
      <p:sp>
        <p:nvSpPr>
          <p:cNvPr id="3" name="Заголовок 2"/>
          <p:cNvSpPr>
            <a:spLocks noGrp="1"/>
          </p:cNvSpPr>
          <p:nvPr>
            <p:ph type="title"/>
          </p:nvPr>
        </p:nvSpPr>
        <p:spPr/>
        <p:txBody>
          <a:bodyPr/>
          <a:lstStyle/>
          <a:p>
            <a:r>
              <a:rPr lang="uk-UA" dirty="0" smtClean="0"/>
              <a:t>Пошук рішення</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uk-UA" dirty="0" smtClean="0">
                <a:latin typeface="Arial" pitchFamily="34" charset="0"/>
                <a:cs typeface="Arial" pitchFamily="34" charset="0"/>
              </a:rPr>
              <a:t>Крок 1</a:t>
            </a:r>
          </a:p>
          <a:p>
            <a:pPr>
              <a:buNone/>
            </a:pPr>
            <a:r>
              <a:rPr lang="uk-UA" dirty="0" smtClean="0">
                <a:latin typeface="Arial" pitchFamily="34" charset="0"/>
                <a:cs typeface="Arial" pitchFamily="34" charset="0"/>
              </a:rPr>
              <a:t>Місцеве нормативно-правове забезпечення утримання та розвитку дорожньо-транспортної мережі</a:t>
            </a:r>
          </a:p>
          <a:p>
            <a:pPr>
              <a:buNone/>
            </a:pPr>
            <a:r>
              <a:rPr lang="uk-UA" dirty="0" smtClean="0">
                <a:latin typeface="Arial" pitchFamily="34" charset="0"/>
                <a:cs typeface="Arial" pitchFamily="34" charset="0"/>
              </a:rPr>
              <a:t>1.1. Стратегічний план (СП)</a:t>
            </a:r>
          </a:p>
          <a:p>
            <a:pPr>
              <a:buNone/>
            </a:pPr>
            <a:r>
              <a:rPr lang="uk-UA" dirty="0" smtClean="0">
                <a:latin typeface="Arial" pitchFamily="34" charset="0"/>
                <a:cs typeface="Arial" pitchFamily="34" charset="0"/>
              </a:rPr>
              <a:t>1.2. Галузева програма (ГП) з детальним обґрунтуванням середньострокового плану ремонтів/реконструкції доріг та їх </a:t>
            </a:r>
            <a:r>
              <a:rPr lang="uk-UA" dirty="0" err="1" smtClean="0">
                <a:latin typeface="Arial" pitchFamily="34" charset="0"/>
                <a:cs typeface="Arial" pitchFamily="34" charset="0"/>
              </a:rPr>
              <a:t>пріоретизації</a:t>
            </a:r>
            <a:r>
              <a:rPr lang="uk-UA" dirty="0" smtClean="0">
                <a:latin typeface="Arial" pitchFamily="34" charset="0"/>
                <a:cs typeface="Arial" pitchFamily="34" charset="0"/>
              </a:rPr>
              <a:t> (ССП)</a:t>
            </a:r>
          </a:p>
          <a:p>
            <a:pPr>
              <a:buNone/>
            </a:pPr>
            <a:endParaRPr lang="ru-RU" dirty="0">
              <a:latin typeface="Arial" pitchFamily="34" charset="0"/>
              <a:cs typeface="Arial" pitchFamily="34" charset="0"/>
            </a:endParaRPr>
          </a:p>
        </p:txBody>
      </p:sp>
      <p:sp>
        <p:nvSpPr>
          <p:cNvPr id="3" name="Заголовок 2"/>
          <p:cNvSpPr>
            <a:spLocks noGrp="1"/>
          </p:cNvSpPr>
          <p:nvPr>
            <p:ph type="title"/>
          </p:nvPr>
        </p:nvSpPr>
        <p:spPr/>
        <p:txBody>
          <a:bodyPr>
            <a:normAutofit/>
          </a:bodyPr>
          <a:lstStyle/>
          <a:p>
            <a:r>
              <a:rPr lang="uk-UA" sz="2500" dirty="0" smtClean="0">
                <a:latin typeface="Arial" pitchFamily="34" charset="0"/>
                <a:cs typeface="Arial" pitchFamily="34" charset="0"/>
              </a:rPr>
              <a:t>Покрокова рекомендація</a:t>
            </a:r>
            <a:endParaRPr lang="ru-RU" sz="25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428736"/>
            <a:ext cx="8229600" cy="4525963"/>
          </a:xfrm>
        </p:spPr>
        <p:txBody>
          <a:bodyPr/>
          <a:lstStyle/>
          <a:p>
            <a:r>
              <a:rPr lang="uk-UA" dirty="0" smtClean="0">
                <a:latin typeface="Arial" pitchFamily="34" charset="0"/>
                <a:cs typeface="Arial" pitchFamily="34" charset="0"/>
              </a:rPr>
              <a:t>Крок 1 – станом на липень 2020</a:t>
            </a:r>
          </a:p>
          <a:p>
            <a:pPr>
              <a:buNone/>
            </a:pPr>
            <a:endParaRPr lang="ru-RU" dirty="0">
              <a:latin typeface="Arial" pitchFamily="34" charset="0"/>
              <a:cs typeface="Arial" pitchFamily="34" charset="0"/>
            </a:endParaRPr>
          </a:p>
        </p:txBody>
      </p:sp>
      <p:sp>
        <p:nvSpPr>
          <p:cNvPr id="3" name="Заголовок 2"/>
          <p:cNvSpPr>
            <a:spLocks noGrp="1"/>
          </p:cNvSpPr>
          <p:nvPr>
            <p:ph type="title"/>
          </p:nvPr>
        </p:nvSpPr>
        <p:spPr>
          <a:xfrm>
            <a:off x="457200" y="274638"/>
            <a:ext cx="8229600" cy="725470"/>
          </a:xfrm>
        </p:spPr>
        <p:txBody>
          <a:bodyPr>
            <a:normAutofit/>
          </a:bodyPr>
          <a:lstStyle/>
          <a:p>
            <a:r>
              <a:rPr lang="uk-UA" sz="2500" dirty="0" smtClean="0"/>
              <a:t>Покрокова рекомендація</a:t>
            </a:r>
            <a:endParaRPr lang="ru-RU" sz="2500" dirty="0"/>
          </a:p>
        </p:txBody>
      </p:sp>
      <p:graphicFrame>
        <p:nvGraphicFramePr>
          <p:cNvPr id="4" name="Таблица 3"/>
          <p:cNvGraphicFramePr>
            <a:graphicFrameLocks noGrp="1"/>
          </p:cNvGraphicFramePr>
          <p:nvPr/>
        </p:nvGraphicFramePr>
        <p:xfrm>
          <a:off x="571472" y="2214554"/>
          <a:ext cx="7572427" cy="3467740"/>
        </p:xfrm>
        <a:graphic>
          <a:graphicData uri="http://schemas.openxmlformats.org/drawingml/2006/table">
            <a:tbl>
              <a:tblPr firstRow="1" bandRow="1">
                <a:tableStyleId>{5C22544A-7EE6-4342-B048-85BDC9FD1C3A}</a:tableStyleId>
              </a:tblPr>
              <a:tblGrid>
                <a:gridCol w="982762"/>
                <a:gridCol w="1503707"/>
                <a:gridCol w="1921362"/>
                <a:gridCol w="1582298"/>
                <a:gridCol w="1582298"/>
              </a:tblGrid>
              <a:tr h="714380">
                <a:tc>
                  <a:txBody>
                    <a:bodyPr/>
                    <a:lstStyle/>
                    <a:p>
                      <a:endParaRPr lang="ru-RU" dirty="0">
                        <a:latin typeface="Arial" pitchFamily="34" charset="0"/>
                        <a:cs typeface="Arial" pitchFamily="34" charset="0"/>
                      </a:endParaRPr>
                    </a:p>
                  </a:txBody>
                  <a:tcPr/>
                </a:tc>
                <a:tc>
                  <a:txBody>
                    <a:bodyPr/>
                    <a:lstStyle/>
                    <a:p>
                      <a:r>
                        <a:rPr lang="uk-UA" dirty="0" err="1" smtClean="0">
                          <a:latin typeface="Arial" pitchFamily="34" charset="0"/>
                          <a:cs typeface="Arial" pitchFamily="34" charset="0"/>
                        </a:rPr>
                        <a:t>Коблівська</a:t>
                      </a:r>
                      <a:r>
                        <a:rPr lang="uk-UA" baseline="0" dirty="0" smtClean="0">
                          <a:latin typeface="Arial" pitchFamily="34" charset="0"/>
                          <a:cs typeface="Arial" pitchFamily="34" charset="0"/>
                        </a:rPr>
                        <a:t> ОТГ</a:t>
                      </a:r>
                      <a:endParaRPr lang="ru-RU" dirty="0">
                        <a:latin typeface="Arial" pitchFamily="34" charset="0"/>
                        <a:cs typeface="Arial" pitchFamily="34" charset="0"/>
                      </a:endParaRPr>
                    </a:p>
                  </a:txBody>
                  <a:tcPr/>
                </a:tc>
                <a:tc>
                  <a:txBody>
                    <a:bodyPr/>
                    <a:lstStyle/>
                    <a:p>
                      <a:r>
                        <a:rPr lang="uk-UA" dirty="0" err="1" smtClean="0">
                          <a:latin typeface="Arial" pitchFamily="34" charset="0"/>
                          <a:cs typeface="Arial" pitchFamily="34" charset="0"/>
                        </a:rPr>
                        <a:t>Березанська</a:t>
                      </a:r>
                      <a:r>
                        <a:rPr lang="uk-UA" dirty="0" smtClean="0">
                          <a:latin typeface="Arial" pitchFamily="34" charset="0"/>
                          <a:cs typeface="Arial" pitchFamily="34" charset="0"/>
                        </a:rPr>
                        <a:t> ОТГ</a:t>
                      </a:r>
                      <a:endParaRPr lang="ru-RU" dirty="0">
                        <a:latin typeface="Arial" pitchFamily="34" charset="0"/>
                        <a:cs typeface="Arial" pitchFamily="34" charset="0"/>
                      </a:endParaRPr>
                    </a:p>
                  </a:txBody>
                  <a:tcPr/>
                </a:tc>
                <a:tc>
                  <a:txBody>
                    <a:bodyPr/>
                    <a:lstStyle/>
                    <a:p>
                      <a:r>
                        <a:rPr lang="uk-UA" smtClean="0">
                          <a:latin typeface="Arial" pitchFamily="34" charset="0"/>
                          <a:cs typeface="Arial" pitchFamily="34" charset="0"/>
                        </a:rPr>
                        <a:t>Миколаїв</a:t>
                      </a:r>
                      <a:endParaRPr lang="ru-RU" dirty="0">
                        <a:latin typeface="Arial" pitchFamily="34" charset="0"/>
                        <a:cs typeface="Arial" pitchFamily="34" charset="0"/>
                      </a:endParaRPr>
                    </a:p>
                  </a:txBody>
                  <a:tcPr/>
                </a:tc>
                <a:tc>
                  <a:txBody>
                    <a:bodyPr/>
                    <a:lstStyle/>
                    <a:p>
                      <a:r>
                        <a:rPr lang="uk-UA" dirty="0" smtClean="0">
                          <a:latin typeface="Arial" pitchFamily="34" charset="0"/>
                          <a:cs typeface="Arial" pitchFamily="34" charset="0"/>
                        </a:rPr>
                        <a:t>МОДА</a:t>
                      </a:r>
                      <a:endParaRPr lang="ru-RU" dirty="0">
                        <a:latin typeface="Arial" pitchFamily="34" charset="0"/>
                        <a:cs typeface="Arial" pitchFamily="34" charset="0"/>
                      </a:endParaRPr>
                    </a:p>
                  </a:txBody>
                  <a:tcPr/>
                </a:tc>
              </a:tr>
              <a:tr h="1428760">
                <a:tc>
                  <a:txBody>
                    <a:bodyPr/>
                    <a:lstStyle/>
                    <a:p>
                      <a:r>
                        <a:rPr lang="uk-UA" dirty="0" smtClean="0">
                          <a:latin typeface="Arial" pitchFamily="34" charset="0"/>
                          <a:cs typeface="Arial" pitchFamily="34" charset="0"/>
                        </a:rPr>
                        <a:t>СП</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 (</a:t>
                      </a:r>
                      <a:r>
                        <a:rPr kumimoji="0" lang="uk-UA" sz="1200" b="0" kern="1200" dirty="0" smtClean="0">
                          <a:solidFill>
                            <a:schemeClr val="dk1"/>
                          </a:solidFill>
                          <a:latin typeface="Arial" pitchFamily="34" charset="0"/>
                          <a:ea typeface="+mn-ea"/>
                          <a:cs typeface="Arial" pitchFamily="34" charset="0"/>
                        </a:rPr>
                        <a:t>Поліпшення транспортної доступності та сполученості між населеними пунктами громади, покращення стану комунальних доріг)</a:t>
                      </a:r>
                      <a:endParaRPr lang="ru-RU" sz="1200" b="0" dirty="0">
                        <a:latin typeface="Arial" pitchFamily="34" charset="0"/>
                        <a:cs typeface="Arial" pitchFamily="34" charset="0"/>
                      </a:endParaRPr>
                    </a:p>
                  </a:txBody>
                  <a:tcPr/>
                </a:tc>
                <a:tc>
                  <a:txBody>
                    <a:bodyPr/>
                    <a:lstStyle/>
                    <a:p>
                      <a:pPr lvl="0"/>
                      <a:r>
                        <a:rPr lang="uk-UA" dirty="0" smtClean="0">
                          <a:latin typeface="Arial" pitchFamily="34" charset="0"/>
                          <a:cs typeface="Arial" pitchFamily="34" charset="0"/>
                        </a:rPr>
                        <a:t>+ (</a:t>
                      </a:r>
                      <a:r>
                        <a:rPr kumimoji="0" lang="uk-UA" sz="1200" i="1" kern="1200" dirty="0" smtClean="0">
                          <a:solidFill>
                            <a:schemeClr val="dk1"/>
                          </a:solidFill>
                          <a:latin typeface="Arial" pitchFamily="34" charset="0"/>
                          <a:ea typeface="+mn-ea"/>
                          <a:cs typeface="Arial" pitchFamily="34" charset="0"/>
                        </a:rPr>
                        <a:t>Розвиток транспортної розв’язки:</a:t>
                      </a:r>
                      <a:endParaRPr lang="ru-RU" sz="1200" dirty="0" smtClean="0">
                        <a:latin typeface="Arial" pitchFamily="34" charset="0"/>
                        <a:cs typeface="Arial" pitchFamily="34" charset="0"/>
                      </a:endParaRPr>
                    </a:p>
                    <a:p>
                      <a:pPr lvl="0"/>
                      <a:r>
                        <a:rPr kumimoji="0" lang="uk-UA" sz="1200" kern="1200" dirty="0" smtClean="0">
                          <a:solidFill>
                            <a:schemeClr val="dk1"/>
                          </a:solidFill>
                          <a:latin typeface="Arial" pitchFamily="34" charset="0"/>
                          <a:ea typeface="+mn-ea"/>
                          <a:cs typeface="Arial" pitchFamily="34" charset="0"/>
                        </a:rPr>
                        <a:t>будівництво, реконструкція, капітальний та поточний ремонт доріг, вулиць, під’їздів, тротуарів)</a:t>
                      </a:r>
                      <a:endParaRPr kumimoji="0" lang="ru-RU" sz="1200" kern="1200" dirty="0" smtClean="0">
                        <a:solidFill>
                          <a:schemeClr val="dk1"/>
                        </a:solidFill>
                        <a:latin typeface="Arial" pitchFamily="34" charset="0"/>
                        <a:ea typeface="+mn-ea"/>
                        <a:cs typeface="Arial" pitchFamily="34" charset="0"/>
                      </a:endParaRPr>
                    </a:p>
                    <a:p>
                      <a:pPr algn="ct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a:t>
                      </a:r>
                      <a:endParaRPr lang="ru-RU" dirty="0">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ГП</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a:t>
                      </a:r>
                      <a:endParaRPr lang="ru-RU" dirty="0">
                        <a:latin typeface="Arial" pitchFamily="34" charset="0"/>
                        <a:cs typeface="Arial" pitchFamily="34" charset="0"/>
                      </a:endParaRPr>
                    </a:p>
                  </a:txBody>
                  <a:tcPr/>
                </a:tc>
              </a:tr>
              <a:tr h="370840">
                <a:tc>
                  <a:txBody>
                    <a:bodyPr/>
                    <a:lstStyle/>
                    <a:p>
                      <a:r>
                        <a:rPr lang="uk-UA" dirty="0" smtClean="0">
                          <a:latin typeface="Arial" pitchFamily="34" charset="0"/>
                          <a:cs typeface="Arial" pitchFamily="34" charset="0"/>
                        </a:rPr>
                        <a:t>ССП</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a:t>
                      </a:r>
                      <a:endParaRPr lang="ru-RU" dirty="0">
                        <a:latin typeface="Arial" pitchFamily="34" charset="0"/>
                        <a:cs typeface="Arial" pitchFamily="34" charset="0"/>
                      </a:endParaRPr>
                    </a:p>
                  </a:txBody>
                  <a:tcPr/>
                </a:tc>
                <a:tc>
                  <a:txBody>
                    <a:bodyPr/>
                    <a:lstStyle/>
                    <a:p>
                      <a:pPr algn="ctr"/>
                      <a:r>
                        <a:rPr lang="uk-UA" dirty="0" smtClean="0">
                          <a:latin typeface="Arial" pitchFamily="34" charset="0"/>
                          <a:cs typeface="Arial" pitchFamily="34" charset="0"/>
                        </a:rPr>
                        <a:t>-</a:t>
                      </a:r>
                      <a:endParaRPr lang="ru-RU"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a:t>
                      </a:r>
                      <a:endParaRPr lang="ru-RU" dirty="0">
                        <a:latin typeface="Arial" pitchFamily="34" charset="0"/>
                        <a:cs typeface="Arial" pitchFamily="34" charset="0"/>
                      </a:endParaRP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2924</TotalTime>
  <Words>1157</Words>
  <Application>Microsoft Office PowerPoint</Application>
  <PresentationFormat>Экран (4:3)</PresentationFormat>
  <Paragraphs>169</Paragraphs>
  <Slides>25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Открытая</vt:lpstr>
      <vt:lpstr>Добрі дорогі Миколаївщини– пошук порозуміння</vt:lpstr>
      <vt:lpstr>Слайд 2</vt:lpstr>
      <vt:lpstr>Виклики 2020-2022</vt:lpstr>
      <vt:lpstr>Виклики 2020-2022</vt:lpstr>
      <vt:lpstr>Виклики 2020-2022</vt:lpstr>
      <vt:lpstr>Виклики 2020-2022</vt:lpstr>
      <vt:lpstr>Пошук рішення</vt:lpstr>
      <vt:lpstr>Покрокова рекомендація</vt:lpstr>
      <vt:lpstr>Покрокова рекомендація</vt:lpstr>
      <vt:lpstr>Покрокова рекомендація</vt:lpstr>
      <vt:lpstr>Покрокова рекомендація</vt:lpstr>
      <vt:lpstr>Покрокова рекомендація</vt:lpstr>
      <vt:lpstr>Покрокова рекомендація</vt:lpstr>
      <vt:lpstr>МЕХАНІЗМ співфінансування (Підстави)</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lpstr>МЕХАНІЗМ СПІВПРАЦІ НА УМОВАХ СПІВФІНАНСУВАННЯ</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ХВОРОБИ та ЛІКИ ефективності витрачання бюджету міста</dc:title>
  <dc:creator>User</dc:creator>
  <cp:lastModifiedBy>Пользователь</cp:lastModifiedBy>
  <cp:revision>212</cp:revision>
  <dcterms:created xsi:type="dcterms:W3CDTF">2019-06-07T10:06:28Z</dcterms:created>
  <dcterms:modified xsi:type="dcterms:W3CDTF">2020-07-23T10:03:23Z</dcterms:modified>
</cp:coreProperties>
</file>